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740" r:id="rId3"/>
  </p:sldMasterIdLst>
  <p:notesMasterIdLst>
    <p:notesMasterId r:id="rId73"/>
  </p:notesMasterIdLst>
  <p:handoutMasterIdLst>
    <p:handoutMasterId r:id="rId74"/>
  </p:handoutMasterIdLst>
  <p:sldIdLst>
    <p:sldId id="764" r:id="rId4"/>
    <p:sldId id="838" r:id="rId5"/>
    <p:sldId id="608" r:id="rId6"/>
    <p:sldId id="609" r:id="rId7"/>
    <p:sldId id="763" r:id="rId8"/>
    <p:sldId id="704" r:id="rId9"/>
    <p:sldId id="743" r:id="rId10"/>
    <p:sldId id="705" r:id="rId11"/>
    <p:sldId id="706" r:id="rId12"/>
    <p:sldId id="675" r:id="rId13"/>
    <p:sldId id="676" r:id="rId14"/>
    <p:sldId id="746" r:id="rId15"/>
    <p:sldId id="765" r:id="rId16"/>
    <p:sldId id="748" r:id="rId17"/>
    <p:sldId id="749" r:id="rId18"/>
    <p:sldId id="750" r:id="rId19"/>
    <p:sldId id="751" r:id="rId20"/>
    <p:sldId id="752" r:id="rId21"/>
    <p:sldId id="859" r:id="rId22"/>
    <p:sldId id="753" r:id="rId23"/>
    <p:sldId id="863" r:id="rId24"/>
    <p:sldId id="754" r:id="rId25"/>
    <p:sldId id="677" r:id="rId26"/>
    <p:sldId id="678" r:id="rId27"/>
    <p:sldId id="679" r:id="rId28"/>
    <p:sldId id="680" r:id="rId29"/>
    <p:sldId id="681" r:id="rId30"/>
    <p:sldId id="869" r:id="rId31"/>
    <p:sldId id="683" r:id="rId32"/>
    <p:sldId id="708" r:id="rId33"/>
    <p:sldId id="709" r:id="rId34"/>
    <p:sldId id="710" r:id="rId35"/>
    <p:sldId id="711" r:id="rId36"/>
    <p:sldId id="712" r:id="rId37"/>
    <p:sldId id="713" r:id="rId38"/>
    <p:sldId id="714" r:id="rId39"/>
    <p:sldId id="715" r:id="rId40"/>
    <p:sldId id="810" r:id="rId41"/>
    <p:sldId id="766" r:id="rId42"/>
    <p:sldId id="767" r:id="rId43"/>
    <p:sldId id="768" r:id="rId44"/>
    <p:sldId id="769" r:id="rId45"/>
    <p:sldId id="865" r:id="rId46"/>
    <p:sldId id="770" r:id="rId47"/>
    <p:sldId id="771" r:id="rId48"/>
    <p:sldId id="772" r:id="rId49"/>
    <p:sldId id="773" r:id="rId50"/>
    <p:sldId id="774" r:id="rId51"/>
    <p:sldId id="775" r:id="rId52"/>
    <p:sldId id="776" r:id="rId53"/>
    <p:sldId id="849" r:id="rId54"/>
    <p:sldId id="850" r:id="rId55"/>
    <p:sldId id="851" r:id="rId56"/>
    <p:sldId id="858" r:id="rId57"/>
    <p:sldId id="871" r:id="rId58"/>
    <p:sldId id="866" r:id="rId59"/>
    <p:sldId id="867" r:id="rId60"/>
    <p:sldId id="813" r:id="rId61"/>
    <p:sldId id="815" r:id="rId62"/>
    <p:sldId id="816" r:id="rId63"/>
    <p:sldId id="817" r:id="rId64"/>
    <p:sldId id="819" r:id="rId65"/>
    <p:sldId id="821" r:id="rId66"/>
    <p:sldId id="822" r:id="rId67"/>
    <p:sldId id="823" r:id="rId68"/>
    <p:sldId id="824" r:id="rId69"/>
    <p:sldId id="828" r:id="rId70"/>
    <p:sldId id="761" r:id="rId71"/>
    <p:sldId id="870" r:id="rId7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FF0000"/>
    <a:srgbClr val="C3FF01"/>
    <a:srgbClr val="3366CC"/>
    <a:srgbClr val="000099"/>
    <a:srgbClr val="00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74" d="100"/>
          <a:sy n="74" d="100"/>
        </p:scale>
        <p:origin x="-1704" y="-90"/>
      </p:cViewPr>
      <p:guideLst>
        <p:guide orient="horz" pos="28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88"/>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1">
                <a:effectLst>
                  <a:outerShdw blurRad="38100" dist="38100" dir="2700000" algn="tl">
                    <a:srgbClr val="C0C0C0"/>
                  </a:outerShdw>
                </a:effectLst>
              </a:defRPr>
            </a:lvl1pPr>
          </a:lstStyle>
          <a:p>
            <a:pPr>
              <a:defRPr/>
            </a:pPr>
            <a:endParaRPr lang="en-US"/>
          </a:p>
        </p:txBody>
      </p:sp>
      <p:sp>
        <p:nvSpPr>
          <p:cNvPr id="185347" name="Rectangle 3"/>
          <p:cNvSpPr>
            <a:spLocks noGrp="1" noChangeArrowheads="1"/>
          </p:cNvSpPr>
          <p:nvPr>
            <p:ph type="dt" sz="quarter"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1">
                <a:effectLst>
                  <a:outerShdw blurRad="38100" dist="38100" dir="2700000" algn="tl">
                    <a:srgbClr val="C0C0C0"/>
                  </a:outerShdw>
                </a:effectLst>
              </a:defRPr>
            </a:lvl1pPr>
          </a:lstStyle>
          <a:p>
            <a:pPr>
              <a:defRPr/>
            </a:pPr>
            <a:endParaRPr lang="en-US"/>
          </a:p>
        </p:txBody>
      </p:sp>
      <p:sp>
        <p:nvSpPr>
          <p:cNvPr id="185348" name="Rectangle 4"/>
          <p:cNvSpPr>
            <a:spLocks noGrp="1" noChangeArrowheads="1"/>
          </p:cNvSpPr>
          <p:nvPr>
            <p:ph type="ftr" sz="quarter" idx="2"/>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1">
                <a:effectLst>
                  <a:outerShdw blurRad="38100" dist="38100" dir="2700000" algn="tl">
                    <a:srgbClr val="C0C0C0"/>
                  </a:outerShdw>
                </a:effectLst>
              </a:defRPr>
            </a:lvl1pPr>
          </a:lstStyle>
          <a:p>
            <a:pPr>
              <a:defRPr/>
            </a:pPr>
            <a:endParaRPr lang="en-US"/>
          </a:p>
        </p:txBody>
      </p:sp>
      <p:sp>
        <p:nvSpPr>
          <p:cNvPr id="185349" name="Rectangle 5"/>
          <p:cNvSpPr>
            <a:spLocks noGrp="1" noChangeArrowheads="1"/>
          </p:cNvSpPr>
          <p:nvPr>
            <p:ph type="sldNum" sz="quarter" idx="3"/>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1">
                <a:effectLst>
                  <a:outerShdw blurRad="38100" dist="38100" dir="2700000" algn="tl">
                    <a:srgbClr val="C0C0C0"/>
                  </a:outerShdw>
                </a:effectLst>
              </a:defRPr>
            </a:lvl1pPr>
          </a:lstStyle>
          <a:p>
            <a:pPr>
              <a:defRPr/>
            </a:pPr>
            <a:fld id="{6C271BDF-49AA-433D-A698-149602CA40E4}" type="slidenum">
              <a:rPr lang="ar-SA"/>
              <a:pPr>
                <a:defRPr/>
              </a:pPr>
              <a:t>‹#›</a:t>
            </a:fld>
            <a:endParaRPr lang="en-US"/>
          </a:p>
        </p:txBody>
      </p:sp>
    </p:spTree>
    <p:extLst>
      <p:ext uri="{BB962C8B-B14F-4D97-AF65-F5344CB8AC3E}">
        <p14:creationId xmlns:p14="http://schemas.microsoft.com/office/powerpoint/2010/main" val="128663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9C05005-AC78-46C3-B5B5-0DE1B5E1261F}" type="slidenum">
              <a:rPr lang="ar-SA"/>
              <a:pPr>
                <a:defRPr/>
              </a:pPr>
              <a:t>‹#›</a:t>
            </a:fld>
            <a:endParaRPr lang="en-US"/>
          </a:p>
        </p:txBody>
      </p:sp>
    </p:spTree>
    <p:extLst>
      <p:ext uri="{BB962C8B-B14F-4D97-AF65-F5344CB8AC3E}">
        <p14:creationId xmlns:p14="http://schemas.microsoft.com/office/powerpoint/2010/main" val="302206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47F1D066-9CFD-4C64-93D4-5B74FFADED23}" type="slidenum">
              <a:rPr lang="ar-SA" smtClean="0"/>
              <a:pPr/>
              <a:t>1</a:t>
            </a:fld>
            <a:endParaRPr lang="en-US" smtClean="0"/>
          </a:p>
        </p:txBody>
      </p:sp>
      <p:sp>
        <p:nvSpPr>
          <p:cNvPr id="3584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8F35855F-1B64-4C2A-9337-6857E3B94DD9}" type="slidenum">
              <a:rPr lang="ar-SA" sz="1200"/>
              <a:pPr algn="r"/>
              <a:t>1</a:t>
            </a:fld>
            <a:endParaRPr lang="en-US" sz="120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45F51BAB-D2C1-48BE-8B61-934EC5746A86}" type="slidenum">
              <a:rPr lang="ar-SA" smtClean="0"/>
              <a:pPr/>
              <a:t>11</a:t>
            </a:fld>
            <a:endParaRPr lang="en-US" smtClean="0"/>
          </a:p>
        </p:txBody>
      </p:sp>
      <p:sp>
        <p:nvSpPr>
          <p:cNvPr id="56322" name="Rectangle 2"/>
          <p:cNvSpPr>
            <a:spLocks noGrp="1" noRot="1" noChangeAspect="1" noChangeArrowheads="1" noTextEdit="1"/>
          </p:cNvSpPr>
          <p:nvPr>
            <p:ph type="sldImg"/>
          </p:nvPr>
        </p:nvSpPr>
        <p:spPr>
          <a:xfrm>
            <a:off x="917575" y="744538"/>
            <a:ext cx="4962525" cy="3722687"/>
          </a:xfrm>
          <a:ln/>
        </p:spPr>
      </p:sp>
      <p:sp>
        <p:nvSpPr>
          <p:cNvPr id="563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52F3535A-00ED-401F-927A-FD2AA48CDA02}" type="slidenum">
              <a:rPr lang="ar-SA" smtClean="0"/>
              <a:pPr/>
              <a:t>12</a:t>
            </a:fld>
            <a:endParaRPr lang="en-US" smtClean="0"/>
          </a:p>
        </p:txBody>
      </p:sp>
      <p:sp>
        <p:nvSpPr>
          <p:cNvPr id="58370" name="Rectangle 2"/>
          <p:cNvSpPr>
            <a:spLocks noGrp="1" noRot="1" noChangeAspect="1" noChangeArrowheads="1" noTextEdit="1"/>
          </p:cNvSpPr>
          <p:nvPr>
            <p:ph type="sldImg"/>
          </p:nvPr>
        </p:nvSpPr>
        <p:spPr>
          <a:xfrm>
            <a:off x="917575" y="744538"/>
            <a:ext cx="4962525" cy="3722687"/>
          </a:xfrm>
          <a:ln/>
        </p:spPr>
      </p:sp>
      <p:sp>
        <p:nvSpPr>
          <p:cNvPr id="5837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B76F56B9-2E83-4255-87DA-663EE6C6D190}" type="slidenum">
              <a:rPr lang="ar-SA" smtClean="0"/>
              <a:pPr/>
              <a:t>13</a:t>
            </a:fld>
            <a:endParaRPr lang="en-US" smtClean="0"/>
          </a:p>
        </p:txBody>
      </p:sp>
      <p:sp>
        <p:nvSpPr>
          <p:cNvPr id="60418" name="Rectangle 2"/>
          <p:cNvSpPr>
            <a:spLocks noGrp="1" noRot="1" noChangeAspect="1" noChangeArrowheads="1" noTextEdit="1"/>
          </p:cNvSpPr>
          <p:nvPr>
            <p:ph type="sldImg"/>
          </p:nvPr>
        </p:nvSpPr>
        <p:spPr>
          <a:xfrm>
            <a:off x="917575" y="744538"/>
            <a:ext cx="4962525" cy="3722687"/>
          </a:xfrm>
          <a:ln/>
        </p:spPr>
      </p:sp>
      <p:sp>
        <p:nvSpPr>
          <p:cNvPr id="60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2646874B-CB58-45DB-B257-DD8B76957B7C}" type="slidenum">
              <a:rPr lang="ar-SA" smtClean="0"/>
              <a:pPr/>
              <a:t>14</a:t>
            </a:fld>
            <a:endParaRPr lang="en-US" smtClean="0"/>
          </a:p>
        </p:txBody>
      </p:sp>
      <p:sp>
        <p:nvSpPr>
          <p:cNvPr id="62466" name="Rectangle 2"/>
          <p:cNvSpPr>
            <a:spLocks noGrp="1" noRot="1" noChangeAspect="1" noChangeArrowheads="1" noTextEdit="1"/>
          </p:cNvSpPr>
          <p:nvPr>
            <p:ph type="sldImg"/>
          </p:nvPr>
        </p:nvSpPr>
        <p:spPr>
          <a:xfrm>
            <a:off x="917575" y="744538"/>
            <a:ext cx="4962525" cy="3722687"/>
          </a:xfrm>
          <a:ln/>
        </p:spPr>
      </p:sp>
      <p:sp>
        <p:nvSpPr>
          <p:cNvPr id="624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E635F14D-7244-4A9E-B456-46218EE92F63}" type="slidenum">
              <a:rPr lang="ar-SA" smtClean="0"/>
              <a:pPr/>
              <a:t>15</a:t>
            </a:fld>
            <a:endParaRPr lang="en-US" smtClean="0"/>
          </a:p>
        </p:txBody>
      </p:sp>
      <p:sp>
        <p:nvSpPr>
          <p:cNvPr id="64514" name="Rectangle 2"/>
          <p:cNvSpPr>
            <a:spLocks noGrp="1" noRot="1" noChangeAspect="1" noChangeArrowheads="1" noTextEdit="1"/>
          </p:cNvSpPr>
          <p:nvPr>
            <p:ph type="sldImg"/>
          </p:nvPr>
        </p:nvSpPr>
        <p:spPr>
          <a:xfrm>
            <a:off x="917575" y="744538"/>
            <a:ext cx="4962525" cy="3722687"/>
          </a:xfrm>
          <a:ln/>
        </p:spPr>
      </p:sp>
      <p:sp>
        <p:nvSpPr>
          <p:cNvPr id="645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D9987E03-0472-4F03-86DC-58A04642698B}" type="slidenum">
              <a:rPr lang="ar-SA" smtClean="0"/>
              <a:pPr/>
              <a:t>16</a:t>
            </a:fld>
            <a:endParaRPr lang="en-US" smtClean="0"/>
          </a:p>
        </p:txBody>
      </p:sp>
      <p:sp>
        <p:nvSpPr>
          <p:cNvPr id="66562" name="Rectangle 2"/>
          <p:cNvSpPr>
            <a:spLocks noGrp="1" noRot="1" noChangeAspect="1" noChangeArrowheads="1" noTextEdit="1"/>
          </p:cNvSpPr>
          <p:nvPr>
            <p:ph type="sldImg"/>
          </p:nvPr>
        </p:nvSpPr>
        <p:spPr>
          <a:xfrm>
            <a:off x="917575" y="744538"/>
            <a:ext cx="4962525" cy="3722687"/>
          </a:xfrm>
          <a:ln/>
        </p:spPr>
      </p:sp>
      <p:sp>
        <p:nvSpPr>
          <p:cNvPr id="665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1D9B1F59-39BE-4ABF-95A8-6E377EA2BEA7}" type="slidenum">
              <a:rPr lang="ar-SA" smtClean="0"/>
              <a:pPr/>
              <a:t>17</a:t>
            </a:fld>
            <a:endParaRPr lang="en-US" smtClean="0"/>
          </a:p>
        </p:txBody>
      </p:sp>
      <p:sp>
        <p:nvSpPr>
          <p:cNvPr id="68610" name="Rectangle 2"/>
          <p:cNvSpPr>
            <a:spLocks noGrp="1" noRot="1" noChangeAspect="1" noChangeArrowheads="1" noTextEdit="1"/>
          </p:cNvSpPr>
          <p:nvPr>
            <p:ph type="sldImg"/>
          </p:nvPr>
        </p:nvSpPr>
        <p:spPr>
          <a:xfrm>
            <a:off x="917575" y="744538"/>
            <a:ext cx="4962525" cy="3722687"/>
          </a:xfrm>
          <a:ln/>
        </p:spPr>
      </p:sp>
      <p:sp>
        <p:nvSpPr>
          <p:cNvPr id="686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94F4CCB7-B1E9-4191-9A8E-98154FF88DB7}" type="slidenum">
              <a:rPr lang="ar-SA" smtClean="0"/>
              <a:pPr/>
              <a:t>18</a:t>
            </a:fld>
            <a:endParaRPr lang="en-US" smtClean="0"/>
          </a:p>
        </p:txBody>
      </p:sp>
      <p:sp>
        <p:nvSpPr>
          <p:cNvPr id="70658" name="Rectangle 2"/>
          <p:cNvSpPr>
            <a:spLocks noGrp="1" noRot="1" noChangeAspec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38E05D69-680E-49B3-A8C3-73EDDC604EF1}" type="slidenum">
              <a:rPr lang="ar-SA" smtClean="0"/>
              <a:pPr/>
              <a:t>19</a:t>
            </a:fld>
            <a:endParaRPr lang="en-US" smtClean="0"/>
          </a:p>
        </p:txBody>
      </p:sp>
      <p:sp>
        <p:nvSpPr>
          <p:cNvPr id="72706" name="Rectangle 2"/>
          <p:cNvSpPr>
            <a:spLocks noGrp="1" noRot="1" noChangeAspec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8BFB4E38-1488-4C05-A505-0F7A4CDA9DCF}" type="slidenum">
              <a:rPr lang="ar-SA" smtClean="0"/>
              <a:pPr/>
              <a:t>20</a:t>
            </a:fld>
            <a:endParaRPr lang="en-US" smtClean="0"/>
          </a:p>
        </p:txBody>
      </p:sp>
      <p:sp>
        <p:nvSpPr>
          <p:cNvPr id="74754" name="Rectangle 2"/>
          <p:cNvSpPr>
            <a:spLocks noGrp="1" noRot="1" noChangeAspect="1" noChangeArrowheads="1" noTextEdit="1"/>
          </p:cNvSpPr>
          <p:nvPr>
            <p:ph type="sldImg"/>
          </p:nvPr>
        </p:nvSpPr>
        <p:spPr>
          <a:xfrm>
            <a:off x="917575" y="744538"/>
            <a:ext cx="4962525" cy="3722687"/>
          </a:xfrm>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596EA7FE-A320-4815-8843-B40763A6E00E}" type="slidenum">
              <a:rPr lang="ar-SA" smtClean="0">
                <a:solidFill>
                  <a:srgbClr val="000000"/>
                </a:solidFill>
              </a:rPr>
              <a:pPr/>
              <a:t>2</a:t>
            </a:fld>
            <a:endParaRPr lang="en-US" smtClean="0">
              <a:solidFill>
                <a:srgbClr val="000000"/>
              </a:solidFill>
            </a:endParaRPr>
          </a:p>
        </p:txBody>
      </p:sp>
      <p:sp>
        <p:nvSpPr>
          <p:cNvPr id="37890" name="Rectangle 2"/>
          <p:cNvSpPr>
            <a:spLocks noGrp="1" noRot="1" noChangeAspect="1" noChangeArrowheads="1" noTextEdit="1"/>
          </p:cNvSpPr>
          <p:nvPr>
            <p:ph type="sldImg"/>
          </p:nvPr>
        </p:nvSpPr>
        <p:spPr>
          <a:xfrm>
            <a:off x="917575" y="744538"/>
            <a:ext cx="4962525" cy="3722687"/>
          </a:xfrm>
          <a:ln/>
        </p:spPr>
      </p:sp>
      <p:sp>
        <p:nvSpPr>
          <p:cNvPr id="37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08B5F462-9C41-490A-A59D-926460043FA3}" type="slidenum">
              <a:rPr lang="ar-SA" smtClean="0"/>
              <a:pPr/>
              <a:t>21</a:t>
            </a:fld>
            <a:endParaRPr lang="en-US" smtClean="0"/>
          </a:p>
        </p:txBody>
      </p:sp>
      <p:sp>
        <p:nvSpPr>
          <p:cNvPr id="76802" name="Rectangle 2"/>
          <p:cNvSpPr>
            <a:spLocks noGrp="1" noRot="1" noChangeAspect="1" noChangeArrowheads="1" noTextEdit="1"/>
          </p:cNvSpPr>
          <p:nvPr>
            <p:ph type="sldImg"/>
          </p:nvPr>
        </p:nvSpPr>
        <p:spPr>
          <a:xfrm>
            <a:off x="917575" y="744538"/>
            <a:ext cx="4962525" cy="3722687"/>
          </a:xfrm>
          <a:ln/>
        </p:spPr>
      </p:sp>
      <p:sp>
        <p:nvSpPr>
          <p:cNvPr id="768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E84B7F0E-1F4A-431B-A320-EFB0A6EA74C0}" type="slidenum">
              <a:rPr lang="ar-SA" smtClean="0"/>
              <a:pPr/>
              <a:t>22</a:t>
            </a:fld>
            <a:endParaRPr lang="en-US" smtClean="0"/>
          </a:p>
        </p:txBody>
      </p:sp>
      <p:sp>
        <p:nvSpPr>
          <p:cNvPr id="78850" name="Rectangle 2"/>
          <p:cNvSpPr>
            <a:spLocks noGrp="1" noRot="1" noChangeAspect="1" noChangeArrowheads="1" noTextEdit="1"/>
          </p:cNvSpPr>
          <p:nvPr>
            <p:ph type="sldImg"/>
          </p:nvPr>
        </p:nvSpPr>
        <p:spPr>
          <a:xfrm>
            <a:off x="917575" y="744538"/>
            <a:ext cx="4962525" cy="3722687"/>
          </a:xfrm>
          <a:ln/>
        </p:spPr>
      </p:sp>
      <p:sp>
        <p:nvSpPr>
          <p:cNvPr id="788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E44DF11C-8996-40CF-93D6-EEB3D5F8DE61}" type="slidenum">
              <a:rPr lang="ar-SA" smtClean="0"/>
              <a:pPr/>
              <a:t>23</a:t>
            </a:fld>
            <a:endParaRPr lang="en-US" smtClean="0"/>
          </a:p>
        </p:txBody>
      </p:sp>
      <p:sp>
        <p:nvSpPr>
          <p:cNvPr id="80898" name="Rectangle 2"/>
          <p:cNvSpPr>
            <a:spLocks noGrp="1" noRot="1" noChangeAspect="1" noChangeArrowheads="1" noTextEdit="1"/>
          </p:cNvSpPr>
          <p:nvPr>
            <p:ph type="sldImg"/>
          </p:nvPr>
        </p:nvSpPr>
        <p:spPr>
          <a:xfrm>
            <a:off x="917575" y="744538"/>
            <a:ext cx="4962525" cy="3722687"/>
          </a:xfrm>
          <a:ln/>
        </p:spPr>
      </p:sp>
      <p:sp>
        <p:nvSpPr>
          <p:cNvPr id="808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miter lim="800000"/>
            <a:headEnd/>
            <a:tailEnd/>
          </a:ln>
        </p:spPr>
        <p:txBody>
          <a:bodyPr/>
          <a:lstStyle/>
          <a:p>
            <a:fld id="{0C8A457E-9BD6-4A2A-B3BC-EA0B4FD71BF9}" type="slidenum">
              <a:rPr lang="ar-SA" smtClean="0"/>
              <a:pPr/>
              <a:t>24</a:t>
            </a:fld>
            <a:endParaRPr lang="en-US" smtClean="0"/>
          </a:p>
        </p:txBody>
      </p:sp>
      <p:sp>
        <p:nvSpPr>
          <p:cNvPr id="164866" name="Rectangle 2"/>
          <p:cNvSpPr>
            <a:spLocks noGrp="1" noRot="1" noChangeAspect="1" noChangeArrowheads="1" noTextEdit="1"/>
          </p:cNvSpPr>
          <p:nvPr>
            <p:ph type="sldImg"/>
          </p:nvPr>
        </p:nvSpPr>
        <p:spPr>
          <a:xfrm>
            <a:off x="917575" y="744538"/>
            <a:ext cx="4962525" cy="3722687"/>
          </a:xfrm>
          <a:ln/>
        </p:spPr>
      </p:sp>
      <p:sp>
        <p:nvSpPr>
          <p:cNvPr id="164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miter lim="800000"/>
            <a:headEnd/>
            <a:tailEnd/>
          </a:ln>
        </p:spPr>
        <p:txBody>
          <a:bodyPr/>
          <a:lstStyle/>
          <a:p>
            <a:fld id="{F2C7F38B-12F2-4FE1-B9D6-B19B9D4FFB08}" type="slidenum">
              <a:rPr lang="ar-SA" smtClean="0"/>
              <a:pPr/>
              <a:t>25</a:t>
            </a:fld>
            <a:endParaRPr lang="en-US" smtClean="0"/>
          </a:p>
        </p:txBody>
      </p:sp>
      <p:sp>
        <p:nvSpPr>
          <p:cNvPr id="171010" name="Rectangle 2"/>
          <p:cNvSpPr>
            <a:spLocks noGrp="1" noRot="1" noChangeAspect="1" noChangeArrowheads="1" noTextEdit="1"/>
          </p:cNvSpPr>
          <p:nvPr>
            <p:ph type="sldImg"/>
          </p:nvPr>
        </p:nvSpPr>
        <p:spPr>
          <a:xfrm>
            <a:off x="917575" y="744538"/>
            <a:ext cx="4962525" cy="3722687"/>
          </a:xfrm>
          <a:ln/>
        </p:spPr>
      </p:sp>
      <p:sp>
        <p:nvSpPr>
          <p:cNvPr id="1710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E08A5B7A-D721-4495-BD16-9119AD345A0C}" type="slidenum">
              <a:rPr lang="ar-SA" smtClean="0"/>
              <a:pPr/>
              <a:t>26</a:t>
            </a:fld>
            <a:endParaRPr lang="en-US" smtClean="0"/>
          </a:p>
        </p:txBody>
      </p:sp>
      <p:sp>
        <p:nvSpPr>
          <p:cNvPr id="88066" name="Rectangle 2"/>
          <p:cNvSpPr>
            <a:spLocks noGrp="1" noRot="1" noChangeAspect="1" noChangeArrowheads="1" noTextEdit="1"/>
          </p:cNvSpPr>
          <p:nvPr>
            <p:ph type="sldImg"/>
          </p:nvPr>
        </p:nvSpPr>
        <p:spPr>
          <a:xfrm>
            <a:off x="917575" y="744538"/>
            <a:ext cx="4962525" cy="3722687"/>
          </a:xfrm>
          <a:ln/>
        </p:spPr>
      </p:sp>
      <p:sp>
        <p:nvSpPr>
          <p:cNvPr id="880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fld id="{1A7B5911-7F55-4091-8783-38FE940276CE}" type="slidenum">
              <a:rPr lang="ar-SA" smtClean="0"/>
              <a:pPr/>
              <a:t>27</a:t>
            </a:fld>
            <a:endParaRPr lang="en-US" smtClean="0"/>
          </a:p>
        </p:txBody>
      </p:sp>
      <p:sp>
        <p:nvSpPr>
          <p:cNvPr id="90114" name="Rectangle 2"/>
          <p:cNvSpPr>
            <a:spLocks noGrp="1" noRot="1" noChangeAspect="1" noChangeArrowheads="1" noTextEdit="1"/>
          </p:cNvSpPr>
          <p:nvPr>
            <p:ph type="sldImg"/>
          </p:nvPr>
        </p:nvSpPr>
        <p:spPr>
          <a:xfrm>
            <a:off x="917575" y="744538"/>
            <a:ext cx="4962525" cy="3722687"/>
          </a:xfrm>
          <a:ln/>
        </p:spPr>
      </p:sp>
      <p:sp>
        <p:nvSpPr>
          <p:cNvPr id="901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095181" y="744159"/>
            <a:ext cx="4607313" cy="3722489"/>
          </a:xfrm>
          <a:ln/>
        </p:spPr>
      </p:sp>
      <p:sp>
        <p:nvSpPr>
          <p:cNvPr id="4403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miter lim="800000"/>
            <a:headEnd/>
            <a:tailEnd/>
          </a:ln>
        </p:spPr>
        <p:txBody>
          <a:bodyPr/>
          <a:lstStyle/>
          <a:p>
            <a:fld id="{F511DB8A-33F9-4662-8B95-6F776DB79B1B}" type="slidenum">
              <a:rPr lang="ar-SA" smtClean="0"/>
              <a:pPr/>
              <a:t>29</a:t>
            </a:fld>
            <a:endParaRPr lang="en-US" smtClean="0"/>
          </a:p>
        </p:txBody>
      </p:sp>
      <p:sp>
        <p:nvSpPr>
          <p:cNvPr id="92162" name="Rectangle 2"/>
          <p:cNvSpPr>
            <a:spLocks noGrp="1" noRot="1" noChangeAspect="1" noChangeArrowheads="1" noTextEdit="1"/>
          </p:cNvSpPr>
          <p:nvPr>
            <p:ph type="sldImg"/>
          </p:nvPr>
        </p:nvSpPr>
        <p:spPr>
          <a:xfrm>
            <a:off x="917575" y="744538"/>
            <a:ext cx="4962525" cy="3722687"/>
          </a:xfrm>
          <a:ln/>
        </p:spPr>
      </p:sp>
      <p:sp>
        <p:nvSpPr>
          <p:cNvPr id="921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8A700380-2AEE-4921-8972-98888CD7BECF}" type="slidenum">
              <a:rPr lang="ar-SA" smtClean="0"/>
              <a:pPr/>
              <a:t>30</a:t>
            </a:fld>
            <a:endParaRPr lang="en-US" smtClean="0"/>
          </a:p>
        </p:txBody>
      </p:sp>
      <p:sp>
        <p:nvSpPr>
          <p:cNvPr id="94211"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4212" name="Rectangle 3"/>
          <p:cNvSpPr>
            <a:spLocks noGrp="1" noChangeArrowheads="1"/>
          </p:cNvSpPr>
          <p:nvPr>
            <p:ph type="body" idx="1"/>
          </p:nvPr>
        </p:nvSpPr>
        <p:spPr>
          <a:noFill/>
        </p:spPr>
        <p:txBody>
          <a:bodyPr wrap="none" anchor="ctr"/>
          <a:lstStyle/>
          <a:p>
            <a:pPr defTabSz="4572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5D811700-BBB8-47D7-AED2-573B6FDE37AE}" type="slidenum">
              <a:rPr lang="ar-SA" smtClean="0"/>
              <a:pPr/>
              <a:t>3</a:t>
            </a:fld>
            <a:endParaRPr lang="en-US" smtClean="0"/>
          </a:p>
        </p:txBody>
      </p:sp>
      <p:sp>
        <p:nvSpPr>
          <p:cNvPr id="39938" name="Rectangle 2"/>
          <p:cNvSpPr>
            <a:spLocks noGrp="1" noRot="1" noChangeAspect="1" noChangeArrowheads="1" noTextEdit="1"/>
          </p:cNvSpPr>
          <p:nvPr>
            <p:ph type="sldImg"/>
          </p:nvPr>
        </p:nvSpPr>
        <p:spPr>
          <a:xfrm>
            <a:off x="917575" y="744538"/>
            <a:ext cx="4962525" cy="3722687"/>
          </a:xfrm>
          <a:ln/>
        </p:spPr>
      </p:sp>
      <p:sp>
        <p:nvSpPr>
          <p:cNvPr id="399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BDE61BAC-6BA8-4130-85D0-46E929CFD9D4}" type="slidenum">
              <a:rPr lang="ar-SA" smtClean="0"/>
              <a:pPr/>
              <a:t>31</a:t>
            </a:fld>
            <a:endParaRPr lang="en-US" smtClean="0"/>
          </a:p>
        </p:txBody>
      </p:sp>
      <p:sp>
        <p:nvSpPr>
          <p:cNvPr id="97282" name="Rectangle 2"/>
          <p:cNvSpPr>
            <a:spLocks noGrp="1" noRot="1" noChangeAspect="1" noChangeArrowheads="1" noTextEdit="1"/>
          </p:cNvSpPr>
          <p:nvPr>
            <p:ph type="sldImg"/>
          </p:nvPr>
        </p:nvSpPr>
        <p:spPr>
          <a:xfrm>
            <a:off x="917575" y="744538"/>
            <a:ext cx="4962525" cy="3722687"/>
          </a:xfrm>
          <a:ln/>
        </p:spPr>
      </p:sp>
      <p:sp>
        <p:nvSpPr>
          <p:cNvPr id="9728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miter lim="800000"/>
            <a:headEnd/>
            <a:tailEnd/>
          </a:ln>
        </p:spPr>
        <p:txBody>
          <a:bodyPr/>
          <a:lstStyle/>
          <a:p>
            <a:fld id="{7771EFD1-2078-48D2-AD24-B32F275000BB}" type="slidenum">
              <a:rPr lang="ar-SA" smtClean="0"/>
              <a:pPr/>
              <a:t>32</a:t>
            </a:fld>
            <a:endParaRPr lang="en-US" smtClean="0"/>
          </a:p>
        </p:txBody>
      </p:sp>
      <p:sp>
        <p:nvSpPr>
          <p:cNvPr id="99330" name="Rectangle 2"/>
          <p:cNvSpPr>
            <a:spLocks noGrp="1" noRot="1" noChangeAspect="1" noChangeArrowheads="1" noTextEdit="1"/>
          </p:cNvSpPr>
          <p:nvPr>
            <p:ph type="sldImg"/>
          </p:nvPr>
        </p:nvSpPr>
        <p:spPr>
          <a:xfrm>
            <a:off x="917575" y="744538"/>
            <a:ext cx="4962525" cy="3722687"/>
          </a:xfrm>
          <a:ln/>
        </p:spPr>
      </p:sp>
      <p:sp>
        <p:nvSpPr>
          <p:cNvPr id="993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miter lim="800000"/>
            <a:headEnd/>
            <a:tailEnd/>
          </a:ln>
        </p:spPr>
        <p:txBody>
          <a:bodyPr/>
          <a:lstStyle/>
          <a:p>
            <a:fld id="{6756DF5E-6E95-47D0-9519-0F549318EA8A}" type="slidenum">
              <a:rPr lang="ar-SA" smtClean="0"/>
              <a:pPr/>
              <a:t>33</a:t>
            </a:fld>
            <a:endParaRPr lang="en-US" smtClean="0"/>
          </a:p>
        </p:txBody>
      </p:sp>
      <p:sp>
        <p:nvSpPr>
          <p:cNvPr id="101378" name="Rectangle 2"/>
          <p:cNvSpPr>
            <a:spLocks noGrp="1" noRot="1" noChangeAspect="1" noChangeArrowheads="1" noTextEdit="1"/>
          </p:cNvSpPr>
          <p:nvPr>
            <p:ph type="sldImg"/>
          </p:nvPr>
        </p:nvSpPr>
        <p:spPr>
          <a:xfrm>
            <a:off x="917575" y="744538"/>
            <a:ext cx="4962525" cy="3722687"/>
          </a:xfrm>
          <a:ln/>
        </p:spPr>
      </p:sp>
      <p:sp>
        <p:nvSpPr>
          <p:cNvPr id="1013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miter lim="800000"/>
            <a:headEnd/>
            <a:tailEnd/>
          </a:ln>
        </p:spPr>
        <p:txBody>
          <a:bodyPr/>
          <a:lstStyle/>
          <a:p>
            <a:fld id="{A4E5CDEB-E06F-4563-ACF6-5B89640DCC16}" type="slidenum">
              <a:rPr lang="ar-SA" smtClean="0"/>
              <a:pPr/>
              <a:t>34</a:t>
            </a:fld>
            <a:endParaRPr lang="en-US" smtClean="0"/>
          </a:p>
        </p:txBody>
      </p:sp>
      <p:sp>
        <p:nvSpPr>
          <p:cNvPr id="103426" name="Rectangle 2"/>
          <p:cNvSpPr>
            <a:spLocks noGrp="1" noRot="1" noChangeAspect="1" noChangeArrowheads="1" noTextEdit="1"/>
          </p:cNvSpPr>
          <p:nvPr>
            <p:ph type="sldImg"/>
          </p:nvPr>
        </p:nvSpPr>
        <p:spPr>
          <a:xfrm>
            <a:off x="917575" y="744538"/>
            <a:ext cx="4962525" cy="3722687"/>
          </a:xfrm>
          <a:ln/>
        </p:spPr>
      </p:sp>
      <p:sp>
        <p:nvSpPr>
          <p:cNvPr id="1034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053D587-3103-45E0-9C98-A0806A538B9A}" type="slidenum">
              <a:rPr lang="ar-SA" smtClean="0"/>
              <a:pPr/>
              <a:t>35</a:t>
            </a:fld>
            <a:endParaRPr lang="en-US" smtClean="0"/>
          </a:p>
        </p:txBody>
      </p:sp>
      <p:sp>
        <p:nvSpPr>
          <p:cNvPr id="105475"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105476" name="Rectangle 3"/>
          <p:cNvSpPr>
            <a:spLocks noGrp="1" noChangeArrowheads="1"/>
          </p:cNvSpPr>
          <p:nvPr>
            <p:ph type="body" idx="1"/>
          </p:nvPr>
        </p:nvSpPr>
        <p:spPr>
          <a:noFill/>
        </p:spPr>
        <p:txBody>
          <a:bodyPr wrap="none" anchor="ctr"/>
          <a:lstStyle/>
          <a:p>
            <a:pPr defTabSz="457200"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FB9AA462-CC6D-4E0E-8C38-D5108A3A27B3}" type="slidenum">
              <a:rPr lang="ar-SA" smtClean="0"/>
              <a:pPr/>
              <a:t>36</a:t>
            </a:fld>
            <a:endParaRPr lang="en-US" smtClean="0"/>
          </a:p>
        </p:txBody>
      </p:sp>
      <p:sp>
        <p:nvSpPr>
          <p:cNvPr id="108547"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108548" name="Text Box 3"/>
          <p:cNvSpPr>
            <a:spLocks noGrp="1" noChangeArrowheads="1"/>
          </p:cNvSpPr>
          <p:nvPr>
            <p:ph type="body" idx="1"/>
          </p:nvPr>
        </p:nvSpPr>
        <p:spPr>
          <a:noFill/>
        </p:spPr>
        <p:txBody>
          <a:bodyPr wrap="none" anchor="ctr"/>
          <a:lstStyle/>
          <a:p>
            <a:pPr defTabSz="457200" eaLnBrk="1" hangingPunct="1"/>
            <a:r>
              <a:rPr lang="en-US" smtClean="0"/>
              <a:t>We didn’t see differences when looking at the group as a whole associated to attachment-related negative emotions, but when we took anxiety into account we found activation in the temporal pole (amygdala), hippocampus, and ACC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F58ECEE8-D60D-4E45-B28C-56FD512FDCE2}" type="slidenum">
              <a:rPr lang="ar-SA" smtClean="0"/>
              <a:pPr/>
              <a:t>37</a:t>
            </a:fld>
            <a:endParaRPr lang="en-US" smtClean="0"/>
          </a:p>
        </p:txBody>
      </p:sp>
      <p:sp>
        <p:nvSpPr>
          <p:cNvPr id="111619"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111620" name="Rectangle 3"/>
          <p:cNvSpPr>
            <a:spLocks noGrp="1" noChangeArrowheads="1"/>
          </p:cNvSpPr>
          <p:nvPr>
            <p:ph type="body" idx="1"/>
          </p:nvPr>
        </p:nvSpPr>
        <p:spPr>
          <a:noFill/>
        </p:spPr>
        <p:txBody>
          <a:bodyPr wrap="none" anchor="ctr"/>
          <a:lstStyle/>
          <a:p>
            <a:pPr defTabSz="457200"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miter lim="800000"/>
            <a:headEnd/>
            <a:tailEnd/>
          </a:ln>
        </p:spPr>
        <p:txBody>
          <a:bodyPr/>
          <a:lstStyle/>
          <a:p>
            <a:fld id="{AB47D930-345E-4CA4-BD6E-CB7B8C678DF3}" type="slidenum">
              <a:rPr lang="ar-SA" smtClean="0"/>
              <a:pPr/>
              <a:t>38</a:t>
            </a:fld>
            <a:endParaRPr lang="en-US" smtClean="0"/>
          </a:p>
        </p:txBody>
      </p:sp>
      <p:sp>
        <p:nvSpPr>
          <p:cNvPr id="113666" name="Rectangle 2"/>
          <p:cNvSpPr>
            <a:spLocks noGrp="1" noRot="1" noChangeAspect="1" noChangeArrowheads="1" noTextEdit="1"/>
          </p:cNvSpPr>
          <p:nvPr>
            <p:ph type="sldImg"/>
          </p:nvPr>
        </p:nvSpPr>
        <p:spPr>
          <a:xfrm>
            <a:off x="917575" y="744538"/>
            <a:ext cx="4962525" cy="3722687"/>
          </a:xfrm>
          <a:ln/>
        </p:spPr>
      </p:sp>
      <p:sp>
        <p:nvSpPr>
          <p:cNvPr id="1136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miter lim="800000"/>
            <a:headEnd/>
            <a:tailEnd/>
          </a:ln>
        </p:spPr>
        <p:txBody>
          <a:bodyPr/>
          <a:lstStyle/>
          <a:p>
            <a:fld id="{EEBACD4C-13D8-4772-8CF9-4D0CC5F7C282}" type="slidenum">
              <a:rPr lang="ar-SA" smtClean="0"/>
              <a:pPr/>
              <a:t>39</a:t>
            </a:fld>
            <a:endParaRPr lang="en-US" smtClean="0"/>
          </a:p>
        </p:txBody>
      </p:sp>
      <p:sp>
        <p:nvSpPr>
          <p:cNvPr id="115714" name="Rectangle 2"/>
          <p:cNvSpPr>
            <a:spLocks noGrp="1" noRot="1" noChangeAspect="1" noChangeArrowheads="1" noTextEdit="1"/>
          </p:cNvSpPr>
          <p:nvPr>
            <p:ph type="sldImg"/>
          </p:nvPr>
        </p:nvSpPr>
        <p:spPr>
          <a:xfrm>
            <a:off x="917575" y="744538"/>
            <a:ext cx="4962525" cy="3722687"/>
          </a:xfrm>
          <a:ln/>
        </p:spPr>
      </p:sp>
      <p:sp>
        <p:nvSpPr>
          <p:cNvPr id="1157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miter lim="800000"/>
            <a:headEnd/>
            <a:tailEnd/>
          </a:ln>
        </p:spPr>
        <p:txBody>
          <a:bodyPr/>
          <a:lstStyle/>
          <a:p>
            <a:fld id="{C13D1B64-3DC7-413D-BE60-B2A9C33F0236}" type="slidenum">
              <a:rPr lang="ar-SA" smtClean="0"/>
              <a:pPr/>
              <a:t>40</a:t>
            </a:fld>
            <a:endParaRPr lang="en-US" smtClean="0"/>
          </a:p>
        </p:txBody>
      </p:sp>
      <p:sp>
        <p:nvSpPr>
          <p:cNvPr id="117762" name="Rectangle 2"/>
          <p:cNvSpPr>
            <a:spLocks noGrp="1" noRot="1" noChangeAspect="1" noChangeArrowheads="1" noTextEdit="1"/>
          </p:cNvSpPr>
          <p:nvPr>
            <p:ph type="sldImg"/>
          </p:nvPr>
        </p:nvSpPr>
        <p:spPr>
          <a:xfrm>
            <a:off x="917575" y="744538"/>
            <a:ext cx="4962525" cy="3722687"/>
          </a:xfrm>
          <a:ln/>
        </p:spPr>
      </p:sp>
      <p:sp>
        <p:nvSpPr>
          <p:cNvPr id="1177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E52CF804-7B6E-4D7F-AE69-AA39A5836E82}" type="slidenum">
              <a:rPr lang="ar-SA" smtClean="0"/>
              <a:pPr/>
              <a:t>4</a:t>
            </a:fld>
            <a:endParaRPr lang="en-US" smtClean="0"/>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miter lim="800000"/>
            <a:headEnd/>
            <a:tailEnd/>
          </a:ln>
        </p:spPr>
        <p:txBody>
          <a:bodyPr/>
          <a:lstStyle/>
          <a:p>
            <a:fld id="{98790DBA-454A-49B1-A73E-40F1AB7DDE93}" type="slidenum">
              <a:rPr lang="ar-SA" smtClean="0"/>
              <a:pPr/>
              <a:t>41</a:t>
            </a:fld>
            <a:endParaRPr lang="en-US" smtClean="0"/>
          </a:p>
        </p:txBody>
      </p:sp>
      <p:sp>
        <p:nvSpPr>
          <p:cNvPr id="119810" name="Rectangle 2"/>
          <p:cNvSpPr>
            <a:spLocks noGrp="1" noRot="1" noChangeAspect="1" noChangeArrowheads="1" noTextEdit="1"/>
          </p:cNvSpPr>
          <p:nvPr>
            <p:ph type="sldImg"/>
          </p:nvPr>
        </p:nvSpPr>
        <p:spPr>
          <a:xfrm>
            <a:off x="917575" y="744538"/>
            <a:ext cx="4962525" cy="3722687"/>
          </a:xfrm>
          <a:ln/>
        </p:spPr>
      </p:sp>
      <p:sp>
        <p:nvSpPr>
          <p:cNvPr id="1198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miter lim="800000"/>
            <a:headEnd/>
            <a:tailEnd/>
          </a:ln>
        </p:spPr>
        <p:txBody>
          <a:bodyPr/>
          <a:lstStyle/>
          <a:p>
            <a:fld id="{975A2178-F7BD-47F7-A91C-9941BA61BFAF}" type="slidenum">
              <a:rPr lang="ar-SA" smtClean="0"/>
              <a:pPr/>
              <a:t>42</a:t>
            </a:fld>
            <a:endParaRPr lang="en-US" smtClean="0"/>
          </a:p>
        </p:txBody>
      </p:sp>
      <p:sp>
        <p:nvSpPr>
          <p:cNvPr id="121858" name="Rectangle 2"/>
          <p:cNvSpPr>
            <a:spLocks noGrp="1" noRot="1" noChangeAspect="1" noChangeArrowheads="1" noTextEdit="1"/>
          </p:cNvSpPr>
          <p:nvPr>
            <p:ph type="sldImg"/>
          </p:nvPr>
        </p:nvSpPr>
        <p:spPr>
          <a:xfrm>
            <a:off x="917575" y="744538"/>
            <a:ext cx="4962525" cy="3722687"/>
          </a:xfrm>
          <a:ln/>
        </p:spPr>
      </p:sp>
      <p:sp>
        <p:nvSpPr>
          <p:cNvPr id="121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miter lim="800000"/>
            <a:headEnd/>
            <a:tailEnd/>
          </a:ln>
        </p:spPr>
        <p:txBody>
          <a:bodyPr/>
          <a:lstStyle/>
          <a:p>
            <a:fld id="{E5B89736-8F2D-4D9A-AE14-34D65C3CE6E6}" type="slidenum">
              <a:rPr lang="ar-SA" smtClean="0"/>
              <a:pPr/>
              <a:t>43</a:t>
            </a:fld>
            <a:endParaRPr lang="en-US" smtClean="0"/>
          </a:p>
        </p:txBody>
      </p:sp>
      <p:sp>
        <p:nvSpPr>
          <p:cNvPr id="123906" name="Rectangle 2"/>
          <p:cNvSpPr>
            <a:spLocks noGrp="1" noRot="1" noChangeAspect="1" noChangeArrowheads="1" noTextEdit="1"/>
          </p:cNvSpPr>
          <p:nvPr>
            <p:ph type="sldImg"/>
          </p:nvPr>
        </p:nvSpPr>
        <p:spPr>
          <a:xfrm>
            <a:off x="917575" y="744538"/>
            <a:ext cx="4962525" cy="3722687"/>
          </a:xfrm>
          <a:ln/>
        </p:spPr>
      </p:sp>
      <p:sp>
        <p:nvSpPr>
          <p:cNvPr id="123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miter lim="800000"/>
            <a:headEnd/>
            <a:tailEnd/>
          </a:ln>
        </p:spPr>
        <p:txBody>
          <a:bodyPr/>
          <a:lstStyle/>
          <a:p>
            <a:fld id="{EC6D4B2B-E3A8-4F51-B751-624BF0BDDC90}" type="slidenum">
              <a:rPr lang="ar-SA" smtClean="0"/>
              <a:pPr/>
              <a:t>44</a:t>
            </a:fld>
            <a:endParaRPr lang="en-US" smtClean="0"/>
          </a:p>
        </p:txBody>
      </p:sp>
      <p:sp>
        <p:nvSpPr>
          <p:cNvPr id="125954" name="Rectangle 2"/>
          <p:cNvSpPr>
            <a:spLocks noGrp="1" noRot="1" noChangeAspect="1" noChangeArrowheads="1" noTextEdit="1"/>
          </p:cNvSpPr>
          <p:nvPr>
            <p:ph type="sldImg"/>
          </p:nvPr>
        </p:nvSpPr>
        <p:spPr>
          <a:xfrm>
            <a:off x="917575" y="744538"/>
            <a:ext cx="4962525" cy="3722687"/>
          </a:xfrm>
          <a:ln/>
        </p:spPr>
      </p:sp>
      <p:sp>
        <p:nvSpPr>
          <p:cNvPr id="1259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miter lim="800000"/>
            <a:headEnd/>
            <a:tailEnd/>
          </a:ln>
        </p:spPr>
        <p:txBody>
          <a:bodyPr/>
          <a:lstStyle/>
          <a:p>
            <a:fld id="{1B8B852D-0730-4471-B8FD-E7FA27BFB21C}" type="slidenum">
              <a:rPr lang="ar-SA" smtClean="0"/>
              <a:pPr/>
              <a:t>45</a:t>
            </a:fld>
            <a:endParaRPr lang="en-US" smtClean="0"/>
          </a:p>
        </p:txBody>
      </p:sp>
      <p:sp>
        <p:nvSpPr>
          <p:cNvPr id="128002" name="Rectangle 2"/>
          <p:cNvSpPr>
            <a:spLocks noGrp="1" noRot="1" noChangeAspect="1" noChangeArrowheads="1" noTextEdit="1"/>
          </p:cNvSpPr>
          <p:nvPr>
            <p:ph type="sldImg"/>
          </p:nvPr>
        </p:nvSpPr>
        <p:spPr>
          <a:xfrm>
            <a:off x="917575" y="744538"/>
            <a:ext cx="4962525" cy="3722687"/>
          </a:xfrm>
          <a:ln/>
        </p:spPr>
      </p:sp>
      <p:sp>
        <p:nvSpPr>
          <p:cNvPr id="1280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miter lim="800000"/>
            <a:headEnd/>
            <a:tailEnd/>
          </a:ln>
        </p:spPr>
        <p:txBody>
          <a:bodyPr/>
          <a:lstStyle/>
          <a:p>
            <a:fld id="{1C079041-E198-489A-B3FD-2027062114C8}" type="slidenum">
              <a:rPr lang="ar-SA" smtClean="0"/>
              <a:pPr/>
              <a:t>46</a:t>
            </a:fld>
            <a:endParaRPr lang="en-US" smtClean="0"/>
          </a:p>
        </p:txBody>
      </p:sp>
      <p:sp>
        <p:nvSpPr>
          <p:cNvPr id="130050" name="Rectangle 2"/>
          <p:cNvSpPr>
            <a:spLocks noGrp="1" noRot="1" noChangeAspect="1" noChangeArrowheads="1" noTextEdit="1"/>
          </p:cNvSpPr>
          <p:nvPr>
            <p:ph type="sldImg"/>
          </p:nvPr>
        </p:nvSpPr>
        <p:spPr>
          <a:xfrm>
            <a:off x="917575" y="744538"/>
            <a:ext cx="4962525" cy="3722687"/>
          </a:xfrm>
          <a:ln/>
        </p:spPr>
      </p:sp>
      <p:sp>
        <p:nvSpPr>
          <p:cNvPr id="1300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miter lim="800000"/>
            <a:headEnd/>
            <a:tailEnd/>
          </a:ln>
        </p:spPr>
        <p:txBody>
          <a:bodyPr/>
          <a:lstStyle/>
          <a:p>
            <a:fld id="{C00A1892-2CB3-4DEC-B4F5-92C2B6217170}" type="slidenum">
              <a:rPr lang="ar-SA" smtClean="0"/>
              <a:pPr/>
              <a:t>47</a:t>
            </a:fld>
            <a:endParaRPr lang="en-US" smtClean="0"/>
          </a:p>
        </p:txBody>
      </p:sp>
      <p:sp>
        <p:nvSpPr>
          <p:cNvPr id="132098" name="Rectangle 2"/>
          <p:cNvSpPr>
            <a:spLocks noGrp="1" noRot="1" noChangeAspect="1" noChangeArrowheads="1" noTextEdit="1"/>
          </p:cNvSpPr>
          <p:nvPr>
            <p:ph type="sldImg"/>
          </p:nvPr>
        </p:nvSpPr>
        <p:spPr>
          <a:xfrm>
            <a:off x="917575" y="744538"/>
            <a:ext cx="4962525" cy="3722687"/>
          </a:xfrm>
          <a:ln/>
        </p:spPr>
      </p:sp>
      <p:sp>
        <p:nvSpPr>
          <p:cNvPr id="1320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miter lim="800000"/>
            <a:headEnd/>
            <a:tailEnd/>
          </a:ln>
        </p:spPr>
        <p:txBody>
          <a:bodyPr/>
          <a:lstStyle/>
          <a:p>
            <a:fld id="{58BD6F70-9FF1-489C-902D-8F7D51033733}" type="slidenum">
              <a:rPr lang="ar-SA" smtClean="0"/>
              <a:pPr/>
              <a:t>48</a:t>
            </a:fld>
            <a:endParaRPr lang="en-US" smtClean="0"/>
          </a:p>
        </p:txBody>
      </p:sp>
      <p:sp>
        <p:nvSpPr>
          <p:cNvPr id="134146" name="Rectangle 2"/>
          <p:cNvSpPr>
            <a:spLocks noGrp="1" noRot="1" noChangeAspect="1" noChangeArrowheads="1" noTextEdit="1"/>
          </p:cNvSpPr>
          <p:nvPr>
            <p:ph type="sldImg"/>
          </p:nvPr>
        </p:nvSpPr>
        <p:spPr>
          <a:xfrm>
            <a:off x="917575" y="744538"/>
            <a:ext cx="4962525" cy="3722687"/>
          </a:xfrm>
          <a:ln/>
        </p:spPr>
      </p:sp>
      <p:sp>
        <p:nvSpPr>
          <p:cNvPr id="1341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miter lim="800000"/>
            <a:headEnd/>
            <a:tailEnd/>
          </a:ln>
        </p:spPr>
        <p:txBody>
          <a:bodyPr/>
          <a:lstStyle/>
          <a:p>
            <a:fld id="{2CFB8266-708E-423A-A7A8-E5325EA9D6CA}" type="slidenum">
              <a:rPr lang="ar-SA" smtClean="0"/>
              <a:pPr/>
              <a:t>49</a:t>
            </a:fld>
            <a:endParaRPr lang="en-US" smtClean="0"/>
          </a:p>
        </p:txBody>
      </p:sp>
      <p:sp>
        <p:nvSpPr>
          <p:cNvPr id="136194" name="Rectangle 2"/>
          <p:cNvSpPr>
            <a:spLocks noGrp="1" noRot="1" noChangeAspect="1" noChangeArrowheads="1" noTextEdit="1"/>
          </p:cNvSpPr>
          <p:nvPr>
            <p:ph type="sldImg"/>
          </p:nvPr>
        </p:nvSpPr>
        <p:spPr>
          <a:xfrm>
            <a:off x="917575" y="744538"/>
            <a:ext cx="4962525" cy="3722687"/>
          </a:xfrm>
          <a:ln/>
        </p:spPr>
      </p:sp>
      <p:sp>
        <p:nvSpPr>
          <p:cNvPr id="1361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miter lim="800000"/>
            <a:headEnd/>
            <a:tailEnd/>
          </a:ln>
        </p:spPr>
        <p:txBody>
          <a:bodyPr/>
          <a:lstStyle/>
          <a:p>
            <a:fld id="{DB31F983-AE3B-491B-A7ED-1A287AE2DED7}" type="slidenum">
              <a:rPr lang="ar-SA" smtClean="0"/>
              <a:pPr/>
              <a:t>50</a:t>
            </a:fld>
            <a:endParaRPr lang="en-US" smtClean="0"/>
          </a:p>
        </p:txBody>
      </p:sp>
      <p:sp>
        <p:nvSpPr>
          <p:cNvPr id="138242" name="Rectangle 2"/>
          <p:cNvSpPr>
            <a:spLocks noGrp="1" noRot="1" noChangeAspect="1" noChangeArrowheads="1" noTextEdit="1"/>
          </p:cNvSpPr>
          <p:nvPr>
            <p:ph type="sldImg"/>
          </p:nvPr>
        </p:nvSpPr>
        <p:spPr>
          <a:xfrm>
            <a:off x="917575" y="744538"/>
            <a:ext cx="4962525" cy="3722687"/>
          </a:xfrm>
          <a:ln/>
        </p:spPr>
      </p:sp>
      <p:sp>
        <p:nvSpPr>
          <p:cNvPr id="1382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30003773-ADF5-4C09-B008-6F1019250B6B}" type="slidenum">
              <a:rPr lang="ar-SA" smtClean="0"/>
              <a:pPr/>
              <a:t>5</a:t>
            </a:fld>
            <a:endParaRPr lang="en-US" smtClean="0"/>
          </a:p>
        </p:txBody>
      </p:sp>
      <p:sp>
        <p:nvSpPr>
          <p:cNvPr id="96258" name="Rectangle 2"/>
          <p:cNvSpPr>
            <a:spLocks noGrp="1" noRot="1" noChangeAspect="1" noChangeArrowheads="1" noTextEdit="1"/>
          </p:cNvSpPr>
          <p:nvPr>
            <p:ph type="sldImg"/>
          </p:nvPr>
        </p:nvSpPr>
        <p:spPr>
          <a:xfrm>
            <a:off x="917575" y="744538"/>
            <a:ext cx="4962525" cy="3722687"/>
          </a:xfrm>
          <a:ln/>
        </p:spPr>
      </p:sp>
      <p:sp>
        <p:nvSpPr>
          <p:cNvPr id="962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miter lim="800000"/>
            <a:headEnd/>
            <a:tailEnd/>
          </a:ln>
        </p:spPr>
        <p:txBody>
          <a:bodyPr/>
          <a:lstStyle/>
          <a:p>
            <a:fld id="{CCFED474-59BC-4D30-BFB4-0D81B93AFF66}" type="slidenum">
              <a:rPr lang="ar-SA" smtClean="0"/>
              <a:pPr/>
              <a:t>51</a:t>
            </a:fld>
            <a:endParaRPr lang="en-US" smtClean="0"/>
          </a:p>
        </p:txBody>
      </p:sp>
      <p:sp>
        <p:nvSpPr>
          <p:cNvPr id="140290" name="Rectangle 2"/>
          <p:cNvSpPr>
            <a:spLocks noGrp="1" noRot="1" noChangeAspect="1" noChangeArrowheads="1" noTextEdit="1"/>
          </p:cNvSpPr>
          <p:nvPr>
            <p:ph type="sldImg"/>
          </p:nvPr>
        </p:nvSpPr>
        <p:spPr>
          <a:xfrm>
            <a:off x="917575" y="744538"/>
            <a:ext cx="4962525" cy="3722687"/>
          </a:xfrm>
          <a:ln/>
        </p:spPr>
      </p:sp>
      <p:sp>
        <p:nvSpPr>
          <p:cNvPr id="14029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D6E9E034-D57A-4D05-8BF9-E1246C0C366E}" type="slidenum">
              <a:rPr lang="ar-SA" smtClean="0"/>
              <a:pPr/>
              <a:t>52</a:t>
            </a:fld>
            <a:endParaRPr lang="en-US" smtClean="0"/>
          </a:p>
        </p:txBody>
      </p:sp>
      <p:sp>
        <p:nvSpPr>
          <p:cNvPr id="142338" name="Rectangle 2"/>
          <p:cNvSpPr>
            <a:spLocks noGrp="1" noRot="1" noChangeAspect="1" noChangeArrowheads="1" noTextEdit="1"/>
          </p:cNvSpPr>
          <p:nvPr>
            <p:ph type="sldImg"/>
          </p:nvPr>
        </p:nvSpPr>
        <p:spPr>
          <a:xfrm>
            <a:off x="917575" y="744538"/>
            <a:ext cx="4964113" cy="3722687"/>
          </a:xfrm>
          <a:ln/>
        </p:spPr>
      </p:sp>
      <p:sp>
        <p:nvSpPr>
          <p:cNvPr id="142339"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miter lim="800000"/>
            <a:headEnd/>
            <a:tailEnd/>
          </a:ln>
        </p:spPr>
        <p:txBody>
          <a:bodyPr/>
          <a:lstStyle/>
          <a:p>
            <a:fld id="{8E910DA2-F3BD-4117-B3E3-45E16244D2AA}" type="slidenum">
              <a:rPr lang="ar-SA" smtClean="0"/>
              <a:pPr/>
              <a:t>53</a:t>
            </a:fld>
            <a:endParaRPr lang="en-US" smtClean="0"/>
          </a:p>
        </p:txBody>
      </p:sp>
      <p:sp>
        <p:nvSpPr>
          <p:cNvPr id="144386" name="Rectangle 2"/>
          <p:cNvSpPr>
            <a:spLocks noGrp="1" noRot="1" noChangeAspect="1" noChangeArrowheads="1" noTextEdit="1"/>
          </p:cNvSpPr>
          <p:nvPr>
            <p:ph type="sldImg"/>
          </p:nvPr>
        </p:nvSpPr>
        <p:spPr>
          <a:xfrm>
            <a:off x="917575" y="744538"/>
            <a:ext cx="4962525" cy="3722687"/>
          </a:xfrm>
          <a:ln/>
        </p:spPr>
      </p:sp>
      <p:sp>
        <p:nvSpPr>
          <p:cNvPr id="144387"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miter lim="800000"/>
            <a:headEnd/>
            <a:tailEnd/>
          </a:ln>
        </p:spPr>
        <p:txBody>
          <a:bodyPr/>
          <a:lstStyle/>
          <a:p>
            <a:fld id="{FA07C23A-7C1C-4907-A8E1-85F7D9BDFB08}" type="slidenum">
              <a:rPr lang="ar-SA" smtClean="0"/>
              <a:pPr/>
              <a:t>54</a:t>
            </a:fld>
            <a:endParaRPr lang="en-US" smtClean="0"/>
          </a:p>
        </p:txBody>
      </p:sp>
      <p:sp>
        <p:nvSpPr>
          <p:cNvPr id="146434" name="Rectangle 2"/>
          <p:cNvSpPr>
            <a:spLocks noGrp="1" noRot="1" noChangeAspect="1" noChangeArrowheads="1" noTextEdit="1"/>
          </p:cNvSpPr>
          <p:nvPr>
            <p:ph type="sldImg"/>
          </p:nvPr>
        </p:nvSpPr>
        <p:spPr>
          <a:xfrm>
            <a:off x="917575" y="744538"/>
            <a:ext cx="4962525" cy="3722687"/>
          </a:xfrm>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A5DCF-5532-42D8-9C47-AEDA04AE0E40}" type="slidenum">
              <a:rPr lang="ar-SA">
                <a:solidFill>
                  <a:prstClr val="black"/>
                </a:solidFill>
              </a:rPr>
              <a:pPr/>
              <a:t>55</a:t>
            </a:fld>
            <a:endParaRPr lang="en-US">
              <a:solidFill>
                <a:prstClr val="black"/>
              </a:solidFill>
            </a:endParaRPr>
          </a:p>
        </p:txBody>
      </p:sp>
      <p:sp>
        <p:nvSpPr>
          <p:cNvPr id="713730" name="Rectangle 2"/>
          <p:cNvSpPr>
            <a:spLocks noGrp="1" noRot="1" noChangeAspect="1" noChangeArrowheads="1" noTextEdit="1"/>
          </p:cNvSpPr>
          <p:nvPr>
            <p:ph type="sldImg"/>
          </p:nvPr>
        </p:nvSpPr>
        <p:spPr>
          <a:xfrm>
            <a:off x="917575" y="744538"/>
            <a:ext cx="4962525" cy="3722687"/>
          </a:xfrm>
          <a:ln/>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miter lim="800000"/>
            <a:headEnd/>
            <a:tailEnd/>
          </a:ln>
        </p:spPr>
        <p:txBody>
          <a:bodyPr/>
          <a:lstStyle/>
          <a:p>
            <a:fld id="{95AAF578-7990-4A49-A38E-B4FA8FB75A99}" type="slidenum">
              <a:rPr lang="ar-SA" smtClean="0"/>
              <a:pPr/>
              <a:t>56</a:t>
            </a:fld>
            <a:endParaRPr lang="en-US" smtClean="0"/>
          </a:p>
        </p:txBody>
      </p:sp>
      <p:sp>
        <p:nvSpPr>
          <p:cNvPr id="148482" name="Rectangle 2"/>
          <p:cNvSpPr>
            <a:spLocks noGrp="1" noRot="1" noChangeAspect="1" noChangeArrowheads="1" noTextEdit="1"/>
          </p:cNvSpPr>
          <p:nvPr>
            <p:ph type="sldImg"/>
          </p:nvPr>
        </p:nvSpPr>
        <p:spPr>
          <a:xfrm>
            <a:off x="917575" y="744538"/>
            <a:ext cx="4962525" cy="3722687"/>
          </a:xfrm>
          <a:ln/>
        </p:spPr>
      </p:sp>
      <p:sp>
        <p:nvSpPr>
          <p:cNvPr id="1484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miter lim="800000"/>
            <a:headEnd/>
            <a:tailEnd/>
          </a:ln>
        </p:spPr>
        <p:txBody>
          <a:bodyPr/>
          <a:lstStyle/>
          <a:p>
            <a:fld id="{0AAA29D1-4C7E-4B47-92D4-E6F731E42BD7}" type="slidenum">
              <a:rPr lang="ar-SA" smtClean="0"/>
              <a:pPr/>
              <a:t>57</a:t>
            </a:fld>
            <a:endParaRPr lang="en-US" smtClean="0"/>
          </a:p>
        </p:txBody>
      </p:sp>
      <p:sp>
        <p:nvSpPr>
          <p:cNvPr id="150530" name="Rectangle 2"/>
          <p:cNvSpPr>
            <a:spLocks noGrp="1" noRot="1" noChangeAspect="1" noChangeArrowheads="1" noTextEdit="1"/>
          </p:cNvSpPr>
          <p:nvPr>
            <p:ph type="sldImg"/>
          </p:nvPr>
        </p:nvSpPr>
        <p:spPr>
          <a:xfrm>
            <a:off x="917575" y="744538"/>
            <a:ext cx="4962525" cy="3722687"/>
          </a:xfrm>
          <a:ln/>
        </p:spPr>
      </p:sp>
      <p:sp>
        <p:nvSpPr>
          <p:cNvPr id="150531"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miter lim="800000"/>
            <a:headEnd/>
            <a:tailEnd/>
          </a:ln>
        </p:spPr>
        <p:txBody>
          <a:bodyPr/>
          <a:lstStyle/>
          <a:p>
            <a:fld id="{A1F48705-ADC5-490E-88E5-230D76874DE6}" type="slidenum">
              <a:rPr lang="ar-SA" smtClean="0"/>
              <a:pPr/>
              <a:t>58</a:t>
            </a:fld>
            <a:endParaRPr lang="en-US" smtClean="0"/>
          </a:p>
        </p:txBody>
      </p:sp>
      <p:sp>
        <p:nvSpPr>
          <p:cNvPr id="152578"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46437D9E-487E-4CB8-A168-C6E522F725D2}" type="slidenum">
              <a:rPr lang="ar-SA" sz="1200"/>
              <a:pPr algn="r"/>
              <a:t>58</a:t>
            </a:fld>
            <a:endParaRPr lang="en-US" sz="1200"/>
          </a:p>
        </p:txBody>
      </p:sp>
      <p:sp>
        <p:nvSpPr>
          <p:cNvPr id="152579" name="Rectangle 2"/>
          <p:cNvSpPr>
            <a:spLocks noGrp="1" noRot="1" noChangeAspect="1" noChangeArrowheads="1" noTextEdit="1"/>
          </p:cNvSpPr>
          <p:nvPr>
            <p:ph type="sldImg"/>
          </p:nvPr>
        </p:nvSpPr>
        <p:spPr>
          <a:xfrm>
            <a:off x="917575" y="744538"/>
            <a:ext cx="4962525" cy="3722687"/>
          </a:xfrm>
          <a:ln/>
        </p:spPr>
      </p:sp>
      <p:sp>
        <p:nvSpPr>
          <p:cNvPr id="152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miter lim="800000"/>
            <a:headEnd/>
            <a:tailEnd/>
          </a:ln>
        </p:spPr>
        <p:txBody>
          <a:bodyPr/>
          <a:lstStyle/>
          <a:p>
            <a:fld id="{427EAF75-6C57-44D4-B8F5-F578CBCF2D39}" type="slidenum">
              <a:rPr lang="ar-SA" smtClean="0"/>
              <a:pPr/>
              <a:t>59</a:t>
            </a:fld>
            <a:endParaRPr lang="en-US" smtClean="0"/>
          </a:p>
        </p:txBody>
      </p:sp>
      <p:sp>
        <p:nvSpPr>
          <p:cNvPr id="154626"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CA0FC4AD-C4D6-42A3-8F41-3953F861BB46}" type="slidenum">
              <a:rPr lang="ar-SA" sz="1200"/>
              <a:pPr algn="r"/>
              <a:t>59</a:t>
            </a:fld>
            <a:endParaRPr lang="en-US" sz="1200"/>
          </a:p>
        </p:txBody>
      </p:sp>
      <p:sp>
        <p:nvSpPr>
          <p:cNvPr id="154627" name="Rectangle 2"/>
          <p:cNvSpPr>
            <a:spLocks noGrp="1" noRot="1" noChangeAspect="1" noChangeArrowheads="1" noTextEdit="1"/>
          </p:cNvSpPr>
          <p:nvPr>
            <p:ph type="sldImg"/>
          </p:nvPr>
        </p:nvSpPr>
        <p:spPr>
          <a:xfrm>
            <a:off x="917575" y="744538"/>
            <a:ext cx="4962525" cy="3722687"/>
          </a:xfrm>
          <a:ln/>
        </p:spPr>
      </p:sp>
      <p:sp>
        <p:nvSpPr>
          <p:cNvPr id="154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miter lim="800000"/>
            <a:headEnd/>
            <a:tailEnd/>
          </a:ln>
        </p:spPr>
        <p:txBody>
          <a:bodyPr/>
          <a:lstStyle/>
          <a:p>
            <a:fld id="{5F82960F-D227-41E8-8F08-FD644039CA77}" type="slidenum">
              <a:rPr lang="ar-SA" smtClean="0"/>
              <a:pPr/>
              <a:t>60</a:t>
            </a:fld>
            <a:endParaRPr lang="en-US" smtClean="0"/>
          </a:p>
        </p:txBody>
      </p:sp>
      <p:sp>
        <p:nvSpPr>
          <p:cNvPr id="156674"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8E3B70B3-E84F-40DC-92B7-F3BA725762DE}" type="slidenum">
              <a:rPr lang="ar-SA" sz="1200"/>
              <a:pPr algn="r"/>
              <a:t>60</a:t>
            </a:fld>
            <a:endParaRPr lang="en-US" sz="1200"/>
          </a:p>
        </p:txBody>
      </p:sp>
      <p:sp>
        <p:nvSpPr>
          <p:cNvPr id="156675" name="Rectangle 2"/>
          <p:cNvSpPr>
            <a:spLocks noGrp="1" noRot="1" noChangeAspect="1" noChangeArrowheads="1" noTextEdit="1"/>
          </p:cNvSpPr>
          <p:nvPr>
            <p:ph type="sldImg"/>
          </p:nvPr>
        </p:nvSpPr>
        <p:spPr>
          <a:xfrm>
            <a:off x="917575" y="744538"/>
            <a:ext cx="4962525" cy="3722687"/>
          </a:xfrm>
          <a:ln/>
        </p:spPr>
      </p:sp>
      <p:sp>
        <p:nvSpPr>
          <p:cNvPr id="156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miter lim="800000"/>
            <a:headEnd/>
            <a:tailEnd/>
          </a:ln>
        </p:spPr>
        <p:txBody>
          <a:bodyPr/>
          <a:lstStyle/>
          <a:p>
            <a:fld id="{7ADABB70-B882-401D-B2BD-74D645F691ED}" type="slidenum">
              <a:rPr lang="ar-SA" smtClean="0"/>
              <a:pPr/>
              <a:t>6</a:t>
            </a:fld>
            <a:endParaRPr lang="en-US" smtClean="0"/>
          </a:p>
        </p:txBody>
      </p:sp>
      <p:sp>
        <p:nvSpPr>
          <p:cNvPr id="47106" name="Rectangle 2"/>
          <p:cNvSpPr>
            <a:spLocks noGrp="1" noRot="1" noChangeAspect="1" noChangeArrowheads="1" noTextEdit="1"/>
          </p:cNvSpPr>
          <p:nvPr>
            <p:ph type="sldImg"/>
          </p:nvPr>
        </p:nvSpPr>
        <p:spPr>
          <a:xfrm>
            <a:off x="917575" y="744538"/>
            <a:ext cx="4962525" cy="3722687"/>
          </a:xfrm>
          <a:ln/>
        </p:spPr>
      </p:sp>
      <p:sp>
        <p:nvSpPr>
          <p:cNvPr id="471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miter lim="800000"/>
            <a:headEnd/>
            <a:tailEnd/>
          </a:ln>
        </p:spPr>
        <p:txBody>
          <a:bodyPr/>
          <a:lstStyle/>
          <a:p>
            <a:fld id="{B611F4E1-7967-4489-94AF-1E2B024DFB74}" type="slidenum">
              <a:rPr lang="ar-SA" smtClean="0"/>
              <a:pPr/>
              <a:t>61</a:t>
            </a:fld>
            <a:endParaRPr lang="en-US" smtClean="0"/>
          </a:p>
        </p:txBody>
      </p:sp>
      <p:sp>
        <p:nvSpPr>
          <p:cNvPr id="15872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981F1E24-02AD-48F3-B579-93C0C23A3F75}" type="slidenum">
              <a:rPr lang="ar-SA" sz="1200"/>
              <a:pPr algn="r"/>
              <a:t>61</a:t>
            </a:fld>
            <a:endParaRPr lang="en-US" sz="1200"/>
          </a:p>
        </p:txBody>
      </p:sp>
      <p:sp>
        <p:nvSpPr>
          <p:cNvPr id="158723" name="Rectangle 2"/>
          <p:cNvSpPr>
            <a:spLocks noGrp="1" noRot="1" noChangeAspect="1" noChangeArrowheads="1" noTextEdit="1"/>
          </p:cNvSpPr>
          <p:nvPr>
            <p:ph type="sldImg"/>
          </p:nvPr>
        </p:nvSpPr>
        <p:spPr>
          <a:xfrm>
            <a:off x="917575" y="744538"/>
            <a:ext cx="4962525" cy="3722687"/>
          </a:xfrm>
          <a:ln/>
        </p:spPr>
      </p:sp>
      <p:sp>
        <p:nvSpPr>
          <p:cNvPr id="158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miter lim="800000"/>
            <a:headEnd/>
            <a:tailEnd/>
          </a:ln>
        </p:spPr>
        <p:txBody>
          <a:bodyPr/>
          <a:lstStyle/>
          <a:p>
            <a:fld id="{B467B044-F71E-4170-B9B6-76DC089D1581}" type="slidenum">
              <a:rPr lang="ar-SA" smtClean="0"/>
              <a:pPr/>
              <a:t>62</a:t>
            </a:fld>
            <a:endParaRPr lang="en-US" smtClean="0"/>
          </a:p>
        </p:txBody>
      </p:sp>
      <p:sp>
        <p:nvSpPr>
          <p:cNvPr id="160770"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B35F7E05-0D31-4016-849A-185022B8E92A}" type="slidenum">
              <a:rPr lang="ar-SA" sz="1200"/>
              <a:pPr algn="r"/>
              <a:t>62</a:t>
            </a:fld>
            <a:endParaRPr lang="en-US" sz="1200"/>
          </a:p>
        </p:txBody>
      </p:sp>
      <p:sp>
        <p:nvSpPr>
          <p:cNvPr id="160771" name="Rectangle 2"/>
          <p:cNvSpPr>
            <a:spLocks noGrp="1" noRot="1" noChangeAspect="1" noChangeArrowheads="1" noTextEdit="1"/>
          </p:cNvSpPr>
          <p:nvPr>
            <p:ph type="sldImg"/>
          </p:nvPr>
        </p:nvSpPr>
        <p:spPr>
          <a:xfrm>
            <a:off x="917575" y="744538"/>
            <a:ext cx="4962525" cy="3722687"/>
          </a:xfrm>
          <a:ln/>
        </p:spPr>
      </p:sp>
      <p:sp>
        <p:nvSpPr>
          <p:cNvPr id="160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miter lim="800000"/>
            <a:headEnd/>
            <a:tailEnd/>
          </a:ln>
        </p:spPr>
        <p:txBody>
          <a:bodyPr/>
          <a:lstStyle/>
          <a:p>
            <a:fld id="{EB48C637-F987-4EC0-9038-FF8611EA9B26}" type="slidenum">
              <a:rPr lang="ar-SA" smtClean="0"/>
              <a:pPr/>
              <a:t>63</a:t>
            </a:fld>
            <a:endParaRPr lang="en-US" smtClean="0"/>
          </a:p>
        </p:txBody>
      </p:sp>
      <p:sp>
        <p:nvSpPr>
          <p:cNvPr id="162818"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F0920192-4186-4AE6-9BEC-11302D6A7073}" type="slidenum">
              <a:rPr lang="ar-SA" sz="1200"/>
              <a:pPr algn="r"/>
              <a:t>63</a:t>
            </a:fld>
            <a:endParaRPr lang="en-US" sz="1200"/>
          </a:p>
        </p:txBody>
      </p:sp>
      <p:sp>
        <p:nvSpPr>
          <p:cNvPr id="162819" name="Rectangle 2"/>
          <p:cNvSpPr>
            <a:spLocks noGrp="1" noRot="1" noChangeAspect="1" noChangeArrowheads="1" noTextEdit="1"/>
          </p:cNvSpPr>
          <p:nvPr>
            <p:ph type="sldImg"/>
          </p:nvPr>
        </p:nvSpPr>
        <p:spPr>
          <a:xfrm>
            <a:off x="917575" y="744538"/>
            <a:ext cx="4962525" cy="3722687"/>
          </a:xfrm>
          <a:ln/>
        </p:spPr>
      </p:sp>
      <p:sp>
        <p:nvSpPr>
          <p:cNvPr id="162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miter lim="800000"/>
            <a:headEnd/>
            <a:tailEnd/>
          </a:ln>
        </p:spPr>
        <p:txBody>
          <a:bodyPr/>
          <a:lstStyle/>
          <a:p>
            <a:fld id="{13E4B983-FE71-4D80-AFCD-874B45B485C1}" type="slidenum">
              <a:rPr lang="ar-SA" smtClean="0"/>
              <a:pPr/>
              <a:t>64</a:t>
            </a:fld>
            <a:endParaRPr lang="en-US" smtClean="0"/>
          </a:p>
        </p:txBody>
      </p:sp>
      <p:sp>
        <p:nvSpPr>
          <p:cNvPr id="165890"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60EE99BC-49BE-4CCC-B3CC-0D96389961CB}" type="slidenum">
              <a:rPr lang="ar-SA" sz="1200"/>
              <a:pPr algn="r"/>
              <a:t>64</a:t>
            </a:fld>
            <a:endParaRPr lang="en-US" sz="1200"/>
          </a:p>
        </p:txBody>
      </p:sp>
      <p:sp>
        <p:nvSpPr>
          <p:cNvPr id="165891" name="Rectangle 2"/>
          <p:cNvSpPr>
            <a:spLocks noGrp="1" noRot="1" noChangeAspect="1" noChangeArrowheads="1" noTextEdit="1"/>
          </p:cNvSpPr>
          <p:nvPr>
            <p:ph type="sldImg"/>
          </p:nvPr>
        </p:nvSpPr>
        <p:spPr>
          <a:xfrm>
            <a:off x="917575" y="744538"/>
            <a:ext cx="4962525" cy="3722687"/>
          </a:xfrm>
          <a:ln/>
        </p:spPr>
      </p:sp>
      <p:sp>
        <p:nvSpPr>
          <p:cNvPr id="165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miter lim="800000"/>
            <a:headEnd/>
            <a:tailEnd/>
          </a:ln>
        </p:spPr>
        <p:txBody>
          <a:bodyPr/>
          <a:lstStyle/>
          <a:p>
            <a:fld id="{B8CA05BE-110A-4A0B-B428-DF15D4291E68}" type="slidenum">
              <a:rPr lang="ar-SA" smtClean="0"/>
              <a:pPr/>
              <a:t>65</a:t>
            </a:fld>
            <a:endParaRPr lang="en-US" smtClean="0"/>
          </a:p>
        </p:txBody>
      </p:sp>
      <p:sp>
        <p:nvSpPr>
          <p:cNvPr id="16896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B01894C7-2393-4C7A-96CB-659096E808AF}" type="slidenum">
              <a:rPr lang="ar-SA" sz="1200"/>
              <a:pPr algn="r"/>
              <a:t>65</a:t>
            </a:fld>
            <a:endParaRPr lang="en-US" sz="1200"/>
          </a:p>
        </p:txBody>
      </p:sp>
      <p:sp>
        <p:nvSpPr>
          <p:cNvPr id="168963" name="Rectangle 2"/>
          <p:cNvSpPr>
            <a:spLocks noGrp="1" noRot="1" noChangeAspect="1" noChangeArrowheads="1" noTextEdit="1"/>
          </p:cNvSpPr>
          <p:nvPr>
            <p:ph type="sldImg"/>
          </p:nvPr>
        </p:nvSpPr>
        <p:spPr>
          <a:xfrm>
            <a:off x="917575" y="744538"/>
            <a:ext cx="4962525" cy="3722687"/>
          </a:xfrm>
          <a:ln/>
        </p:spPr>
      </p:sp>
      <p:sp>
        <p:nvSpPr>
          <p:cNvPr id="168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miter lim="800000"/>
            <a:headEnd/>
            <a:tailEnd/>
          </a:ln>
        </p:spPr>
        <p:txBody>
          <a:bodyPr/>
          <a:lstStyle/>
          <a:p>
            <a:fld id="{47875CDD-C0C7-415D-AED5-E56F02AEE497}" type="slidenum">
              <a:rPr lang="ar-SA" smtClean="0"/>
              <a:pPr/>
              <a:t>66</a:t>
            </a:fld>
            <a:endParaRPr lang="en-US" smtClean="0"/>
          </a:p>
        </p:txBody>
      </p:sp>
      <p:sp>
        <p:nvSpPr>
          <p:cNvPr id="172034"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9EB70CFA-E1E1-4739-BAB9-794D41806DAA}" type="slidenum">
              <a:rPr lang="ar-SA" sz="1200"/>
              <a:pPr algn="r"/>
              <a:t>66</a:t>
            </a:fld>
            <a:endParaRPr lang="en-US" sz="1200"/>
          </a:p>
        </p:txBody>
      </p:sp>
      <p:sp>
        <p:nvSpPr>
          <p:cNvPr id="172035" name="Rectangle 2"/>
          <p:cNvSpPr>
            <a:spLocks noGrp="1" noRot="1" noChangeAspect="1" noChangeArrowheads="1" noTextEdit="1"/>
          </p:cNvSpPr>
          <p:nvPr>
            <p:ph type="sldImg"/>
          </p:nvPr>
        </p:nvSpPr>
        <p:spPr>
          <a:xfrm>
            <a:off x="917575" y="744538"/>
            <a:ext cx="4962525" cy="3722687"/>
          </a:xfrm>
          <a:ln/>
        </p:spPr>
      </p:sp>
      <p:sp>
        <p:nvSpPr>
          <p:cNvPr id="172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miter lim="800000"/>
            <a:headEnd/>
            <a:tailEnd/>
          </a:ln>
        </p:spPr>
        <p:txBody>
          <a:bodyPr/>
          <a:lstStyle/>
          <a:p>
            <a:fld id="{3CEF42FA-182B-4EF3-8D41-E83358C415D4}" type="slidenum">
              <a:rPr lang="ar-SA" smtClean="0"/>
              <a:pPr/>
              <a:t>67</a:t>
            </a:fld>
            <a:endParaRPr lang="en-US" smtClean="0"/>
          </a:p>
        </p:txBody>
      </p:sp>
      <p:sp>
        <p:nvSpPr>
          <p:cNvPr id="17408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81C9B61B-24C4-45DA-94DE-6885EB97990C}" type="slidenum">
              <a:rPr lang="ar-SA" sz="1200"/>
              <a:pPr algn="r"/>
              <a:t>67</a:t>
            </a:fld>
            <a:endParaRPr lang="en-US" sz="1200"/>
          </a:p>
        </p:txBody>
      </p:sp>
      <p:sp>
        <p:nvSpPr>
          <p:cNvPr id="174083" name="Rectangle 2"/>
          <p:cNvSpPr>
            <a:spLocks noGrp="1" noRot="1" noChangeAspect="1" noChangeArrowheads="1" noTextEdit="1"/>
          </p:cNvSpPr>
          <p:nvPr>
            <p:ph type="sldImg"/>
          </p:nvPr>
        </p:nvSpPr>
        <p:spPr>
          <a:xfrm>
            <a:off x="917575" y="744538"/>
            <a:ext cx="4962525" cy="3722687"/>
          </a:xfrm>
          <a:ln/>
        </p:spPr>
      </p:sp>
      <p:sp>
        <p:nvSpPr>
          <p:cNvPr id="174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miter lim="800000"/>
            <a:headEnd/>
            <a:tailEnd/>
          </a:ln>
        </p:spPr>
        <p:txBody>
          <a:bodyPr/>
          <a:lstStyle/>
          <a:p>
            <a:fld id="{6931261A-5ADB-4FAD-80D5-110BB69886BC}" type="slidenum">
              <a:rPr lang="ar-SA" smtClean="0"/>
              <a:pPr/>
              <a:t>68</a:t>
            </a:fld>
            <a:endParaRPr lang="en-US" smtClean="0"/>
          </a:p>
        </p:txBody>
      </p:sp>
      <p:sp>
        <p:nvSpPr>
          <p:cNvPr id="176130" name="Rectangle 2"/>
          <p:cNvSpPr>
            <a:spLocks noGrp="1" noRot="1" noChangeAspect="1" noChangeArrowheads="1" noTextEdit="1"/>
          </p:cNvSpPr>
          <p:nvPr>
            <p:ph type="sldImg"/>
          </p:nvPr>
        </p:nvSpPr>
        <p:spPr>
          <a:xfrm>
            <a:off x="917575" y="744538"/>
            <a:ext cx="4962525" cy="3722687"/>
          </a:xfrm>
          <a:ln/>
        </p:spPr>
      </p:sp>
      <p:sp>
        <p:nvSpPr>
          <p:cNvPr id="1761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fld id="{A6630B24-D76A-4FE6-9170-2E69A794816C}" type="slidenum">
              <a:rPr lang="ar-SA" smtClean="0"/>
              <a:pPr/>
              <a:t>8</a:t>
            </a:fld>
            <a:endParaRPr lang="en-US" smtClean="0"/>
          </a:p>
        </p:txBody>
      </p:sp>
      <p:sp>
        <p:nvSpPr>
          <p:cNvPr id="107522" name="Rectangle 2"/>
          <p:cNvSpPr>
            <a:spLocks noGrp="1" noRot="1" noChangeAspect="1" noChangeArrowheads="1" noTextEdit="1"/>
          </p:cNvSpPr>
          <p:nvPr>
            <p:ph type="sldImg"/>
          </p:nvPr>
        </p:nvSpPr>
        <p:spPr>
          <a:xfrm>
            <a:off x="917575" y="744538"/>
            <a:ext cx="4962525" cy="3722687"/>
          </a:xfrm>
          <a:ln/>
        </p:spPr>
      </p:sp>
      <p:sp>
        <p:nvSpPr>
          <p:cNvPr id="1075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95DDE361-E923-4F4B-9706-79705FD8BC9D}" type="slidenum">
              <a:rPr lang="ar-SA" smtClean="0"/>
              <a:pPr/>
              <a:t>9</a:t>
            </a:fld>
            <a:endParaRPr lang="en-US" smtClean="0"/>
          </a:p>
        </p:txBody>
      </p:sp>
      <p:sp>
        <p:nvSpPr>
          <p:cNvPr id="52226" name="Rectangle 2"/>
          <p:cNvSpPr>
            <a:spLocks noGrp="1" noRot="1" noChangeAspect="1" noChangeArrowheads="1" noTextEdit="1"/>
          </p:cNvSpPr>
          <p:nvPr>
            <p:ph type="sldImg"/>
          </p:nvPr>
        </p:nvSpPr>
        <p:spPr>
          <a:xfrm>
            <a:off x="917575" y="744538"/>
            <a:ext cx="4962525" cy="3722687"/>
          </a:xfrm>
          <a:ln/>
        </p:spPr>
      </p:sp>
      <p:sp>
        <p:nvSpPr>
          <p:cNvPr id="522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0E408450-8306-4C83-A15F-F4C44205B3AF}" type="slidenum">
              <a:rPr lang="ar-SA" smtClean="0"/>
              <a:pPr/>
              <a:t>10</a:t>
            </a:fld>
            <a:endParaRPr lang="en-US" smtClean="0"/>
          </a:p>
        </p:txBody>
      </p:sp>
      <p:sp>
        <p:nvSpPr>
          <p:cNvPr id="54274" name="Rectangle 2"/>
          <p:cNvSpPr>
            <a:spLocks noGrp="1" noRot="1" noChangeAspect="1" noChangeArrowheads="1" noTextEdit="1"/>
          </p:cNvSpPr>
          <p:nvPr>
            <p:ph type="sldImg"/>
          </p:nvPr>
        </p:nvSpPr>
        <p:spPr>
          <a:xfrm>
            <a:off x="917575" y="744538"/>
            <a:ext cx="4962525" cy="3722687"/>
          </a:xfrm>
          <a:ln/>
        </p:spPr>
      </p:sp>
      <p:sp>
        <p:nvSpPr>
          <p:cNvPr id="542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p:spPr>
          <p:txBody>
            <a:bodyPr/>
            <a:lstStyle/>
            <a:p>
              <a:pPr eaLnBrk="0" hangingPunct="0">
                <a:defRPr/>
              </a:pPr>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p:spPr>
          <p:txBody>
            <a:bodyPr/>
            <a:lstStyle/>
            <a:p>
              <a:pPr eaLnBrk="0" hangingPunct="0">
                <a:defRPr/>
              </a:pPr>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p:spPr>
          <p:txBody>
            <a:bodyPr/>
            <a:lstStyle/>
            <a:p>
              <a:pPr eaLnBrk="0" hangingPunct="0">
                <a:defRPr/>
              </a:pPr>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p:spPr>
          <p:txBody>
            <a:bodyPr/>
            <a:lstStyle/>
            <a:p>
              <a:pPr eaLnBrk="0" hangingPunct="0">
                <a:defRPr/>
              </a:pPr>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p:spPr>
          <p:txBody>
            <a:bodyPr/>
            <a:lstStyle/>
            <a:p>
              <a:pPr eaLnBrk="0" hangingPunct="0">
                <a:defRPr/>
              </a:pPr>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p:spPr>
          <p:txBody>
            <a:bodyPr/>
            <a:lstStyle/>
            <a:p>
              <a:pPr eaLnBrk="0" hangingPunct="0">
                <a:defRPr/>
              </a:pPr>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p:spPr>
          <p:txBody>
            <a:bodyPr/>
            <a:lstStyle/>
            <a:p>
              <a:pPr eaLnBrk="0" hangingPunct="0">
                <a:defRPr/>
              </a:pPr>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p:spPr>
          <p:txBody>
            <a:bodyPr/>
            <a:lstStyle/>
            <a:p>
              <a:pPr eaLnBrk="0" hangingPunct="0">
                <a:defRPr/>
              </a:pPr>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p:spPr>
          <p:txBody>
            <a:bodyPr/>
            <a:lstStyle/>
            <a:p>
              <a:pPr eaLnBrk="0" hangingPunct="0">
                <a:defRPr/>
              </a:pPr>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p>
            </p:txBody>
          </p:sp>
        </p:grpSp>
      </p:grpSp>
      <p:sp>
        <p:nvSpPr>
          <p:cNvPr id="26628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26628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F9C562C-2218-4C3F-85FA-436DF3D580F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971D69-4DEB-4488-B40D-C80C2739AF8A}"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47E1660-2DFC-4A1F-9324-25FC36E322CA}"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429EC6E5-B1EE-4D09-AD27-5D3C476E6047}"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C33DF-4ABB-4962-9897-D9152BC7C446}"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25E75-1B03-4EAA-B2E7-8A832D6CE2F0}"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solidFill>
                  <a:srgbClr val="FFFFFF"/>
                </a:solidFill>
              </a:endParaRPr>
            </a:p>
          </p:txBody>
        </p:sp>
        <p:sp>
          <p:nvSpPr>
            <p:cNvPr id="1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solidFill>
                  <a:srgbClr val="FFFFFF"/>
                </a:solidFill>
              </a:endParaRPr>
            </a:p>
          </p:txBody>
        </p:sp>
        <p:sp>
          <p:nvSpPr>
            <p:cNvPr id="1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1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p:spPr>
          <p:txBody>
            <a:bodyPr/>
            <a:lstStyle/>
            <a:p>
              <a:pPr eaLnBrk="0" hangingPunct="0">
                <a:defRPr/>
              </a:pPr>
              <a:endParaRPr lang="en-US">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p:spPr>
          <p:txBody>
            <a:bodyPr/>
            <a:lstStyle/>
            <a:p>
              <a:pPr eaLnBrk="0" hangingPunct="0">
                <a:defRPr/>
              </a:pPr>
              <a:endParaRPr lang="en-US">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solidFill>
                    <a:srgbClr val="FFFFFF"/>
                  </a:solidFill>
                </a:endParaRPr>
              </a:p>
            </p:txBody>
          </p:sp>
        </p:grpSp>
      </p:grpSp>
      <p:sp>
        <p:nvSpPr>
          <p:cNvPr id="26628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26628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6E8B3F0-9604-4402-A26C-483D3D0D8046}"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D18374E-6627-4759-B97F-4749A82437FA}"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D5F5F12-B925-4D2D-99B8-6C09222FD150}"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39FD44F-6DCF-4CD2-AC92-3D8748609609}"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0AC33B0C-1E5A-4AA7-BC5C-4D3B2BCE783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91524-D3E4-45AD-8E87-4807C06F9A33}"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67D6675B-C4F0-4C41-B2AA-36B2C728E33E}"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C46E1DE-F392-4748-A99C-B78E3D0C7082}"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4A2B1FB-B01E-4148-87AF-AD50622E0099}"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FC2FEF9-9FA2-47E1-A30D-526BEDD25E82}"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9EBA191E-65A3-4BAF-9979-8E561B040D0A}"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7D5B6A6-F495-49CC-ADF3-FB81A19E8BC9}"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0A38F84-0156-4691-B9D9-93280DBB3A28}"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3FEC1AE3-9CB5-483D-A4AA-525558A49028}"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294324C-7624-4235-BF18-7F3E4CF8C1AA}"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3C83ADC-51D9-45F5-8B8A-D545B56ED9D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72B377A-00CA-4E9D-BC9D-87DC0741C9C8}"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C7EFE41-22AC-4B71-9A45-11AA58AA5BE5}" type="datetimeFigureOut">
              <a:rPr lang="en-US">
                <a:solidFill>
                  <a:srgbClr val="FFFFFF"/>
                </a:solidFill>
              </a:rPr>
              <a:pPr>
                <a:defRPr/>
              </a:pPr>
              <a:t>4/17/2013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9177AD-C51C-44BD-95D1-1A26BAA9E6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334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272E11-EDE3-4BF2-A984-E8F9BBBF2DB4}" type="datetimeFigureOut">
              <a:rPr lang="en-US">
                <a:solidFill>
                  <a:srgbClr val="FFFFFF"/>
                </a:solidFill>
              </a:rPr>
              <a:pPr>
                <a:defRPr/>
              </a:pPr>
              <a:t>4/17/2013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180A-A9BA-458A-8B98-A9C5ABA6D6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810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A720EE-6FCE-4AE1-B01F-E54B63CE9987}" type="datetimeFigureOut">
              <a:rPr lang="en-US">
                <a:solidFill>
                  <a:srgbClr val="FFFFFF"/>
                </a:solidFill>
              </a:rPr>
              <a:pPr>
                <a:defRPr/>
              </a:pPr>
              <a:t>4/17/2013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19D80-4206-4FB7-B6E8-A83F391E0F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503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34DA3D2-58B5-4B46-9CA6-F6695FE0F275}" type="datetimeFigureOut">
              <a:rPr lang="en-US">
                <a:solidFill>
                  <a:srgbClr val="FFFFFF"/>
                </a:solidFill>
              </a:rPr>
              <a:pPr>
                <a:defRPr/>
              </a:pPr>
              <a:t>4/17/2013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F691A-650C-45E5-9A24-3B20D039B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8955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261F3BA-53FA-4392-87A1-F5FA85888826}" type="datetimeFigureOut">
              <a:rPr lang="en-US">
                <a:solidFill>
                  <a:srgbClr val="FFFFFF"/>
                </a:solidFill>
              </a:rPr>
              <a:pPr>
                <a:defRPr/>
              </a:pPr>
              <a:t>4/17/2013</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184107-064E-42F0-A722-FC838B9D32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0230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C6C9FB2-93E7-4AC6-9A99-E7BA38C8A103}" type="datetimeFigureOut">
              <a:rPr lang="en-US">
                <a:solidFill>
                  <a:srgbClr val="FFFFFF"/>
                </a:solidFill>
              </a:rPr>
              <a:pPr>
                <a:defRPr/>
              </a:pPr>
              <a:t>4/17/2013</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DB96FD-56F6-4643-8D5D-61446A8B37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9811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B3D227-7930-4E39-A10C-C62750EDBEE4}" type="datetimeFigureOut">
              <a:rPr lang="en-US">
                <a:solidFill>
                  <a:srgbClr val="FFFFFF"/>
                </a:solidFill>
              </a:rPr>
              <a:pPr>
                <a:defRPr/>
              </a:pPr>
              <a:t>4/17/2013</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6D2A4A0-EBAA-414F-A8CF-6342DA6FE5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070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0DD8B5-C5D7-4A2A-972C-CCA8FA5BA860}" type="datetimeFigureOut">
              <a:rPr lang="en-US">
                <a:solidFill>
                  <a:srgbClr val="FFFFFF"/>
                </a:solidFill>
              </a:rPr>
              <a:pPr>
                <a:defRPr/>
              </a:pPr>
              <a:t>4/17/2013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D47BA1-9FE7-4656-BB26-8D5BDFA54F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1859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66996A-59EE-4353-88E4-A7214237A0A6}" type="datetimeFigureOut">
              <a:rPr lang="en-US">
                <a:solidFill>
                  <a:srgbClr val="FFFFFF"/>
                </a:solidFill>
              </a:rPr>
              <a:pPr>
                <a:defRPr/>
              </a:pPr>
              <a:t>4/17/2013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950739-2BDA-47CF-934B-4BC3CE45CE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3311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A0062B-E173-4012-9EB7-D5379F177BB4}" type="datetimeFigureOut">
              <a:rPr lang="en-US">
                <a:solidFill>
                  <a:srgbClr val="FFFFFF"/>
                </a:solidFill>
              </a:rPr>
              <a:pPr>
                <a:defRPr/>
              </a:pPr>
              <a:t>4/17/2013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C5CA3-0AFC-41A3-A8E5-F631682228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75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9FD0EFF-7642-4CB2-BCB8-737059D1DC62}" type="slidenum">
              <a:rPr lang="ar-SA"/>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9ABF0CF-80B6-4615-B5F8-AC1F5F1E8876}" type="datetimeFigureOut">
              <a:rPr lang="en-US">
                <a:solidFill>
                  <a:srgbClr val="FFFFFF"/>
                </a:solidFill>
              </a:rPr>
              <a:pPr>
                <a:defRPr/>
              </a:pPr>
              <a:t>4/17/2013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4A5EE-60E5-47BF-B432-AF2B969073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589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9D1069C-D434-4BDC-B00D-261EDF48415E}"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1FA86B0-7757-4568-A762-E98991BF03CA}"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20FEBBA-2E0D-40B3-95B7-4AC9B5BBA6E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2E9B010-C875-40FF-BF9C-2E215680DC0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5B3D7A-1EFE-4CA0-8EE5-1A89C1F0F738}"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652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p>
          </p:txBody>
        </p:sp>
        <p:sp>
          <p:nvSpPr>
            <p:cNvPr id="2652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2652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2652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p:spPr>
          <p:txBody>
            <a:bodyPr/>
            <a:lstStyle/>
            <a:p>
              <a:pPr eaLnBrk="0" hangingPunct="0">
                <a:defRPr/>
              </a:pPr>
              <a:endParaRPr lang="en-US"/>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p:spPr>
          <p:txBody>
            <a:bodyPr/>
            <a:lstStyle/>
            <a:p>
              <a:pPr eaLnBrk="0" hangingPunct="0">
                <a:defRPr/>
              </a:pPr>
              <a:endParaRPr lang="en-US"/>
            </a:p>
          </p:txBody>
        </p:sp>
        <p:sp>
          <p:nvSpPr>
            <p:cNvPr id="2652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p:spPr>
          <p:txBody>
            <a:bodyPr/>
            <a:lstStyle/>
            <a:p>
              <a:pPr eaLnBrk="0" hangingPunct="0">
                <a:defRPr/>
              </a:pPr>
              <a:endParaRPr lang="en-US"/>
            </a:p>
          </p:txBody>
        </p:sp>
        <p:sp>
          <p:nvSpPr>
            <p:cNvPr id="2652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p:spPr>
          <p:txBody>
            <a:bodyPr/>
            <a:lstStyle/>
            <a:p>
              <a:pPr eaLnBrk="0" hangingPunct="0">
                <a:defRPr/>
              </a:pPr>
              <a:endParaRPr lang="en-US"/>
            </a:p>
          </p:txBody>
        </p:sp>
        <p:sp>
          <p:nvSpPr>
            <p:cNvPr id="2652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p>
          </p:txBody>
        </p:sp>
        <p:sp>
          <p:nvSpPr>
            <p:cNvPr id="2652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p>
          </p:txBody>
        </p:sp>
        <p:sp>
          <p:nvSpPr>
            <p:cNvPr id="2652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p>
          </p:txBody>
        </p:sp>
        <p:sp>
          <p:nvSpPr>
            <p:cNvPr id="2652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p:spPr>
          <p:txBody>
            <a:bodyPr/>
            <a:lstStyle/>
            <a:p>
              <a:pPr eaLnBrk="0" hangingPunct="0">
                <a:defRPr/>
              </a:pPr>
              <a:endParaRPr lang="en-US"/>
            </a:p>
          </p:txBody>
        </p:sp>
        <p:sp>
          <p:nvSpPr>
            <p:cNvPr id="2652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p:spPr>
          <p:txBody>
            <a:bodyPr/>
            <a:lstStyle/>
            <a:p>
              <a:pPr eaLnBrk="0" hangingPunct="0">
                <a:defRPr/>
              </a:pPr>
              <a:endParaRPr lang="en-US"/>
            </a:p>
          </p:txBody>
        </p:sp>
        <p:sp>
          <p:nvSpPr>
            <p:cNvPr id="2652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p>
          </p:txBody>
        </p:sp>
        <p:sp>
          <p:nvSpPr>
            <p:cNvPr id="2652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p>
          </p:txBody>
        </p:sp>
        <p:sp>
          <p:nvSpPr>
            <p:cNvPr id="2652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p:spPr>
          <p:txBody>
            <a:bodyPr/>
            <a:lstStyle/>
            <a:p>
              <a:pPr eaLnBrk="0" hangingPunct="0">
                <a:defRPr/>
              </a:pPr>
              <a:endParaRPr lang="en-US"/>
            </a:p>
          </p:txBody>
        </p:sp>
        <p:sp>
          <p:nvSpPr>
            <p:cNvPr id="2652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p>
          </p:txBody>
        </p:sp>
        <p:sp>
          <p:nvSpPr>
            <p:cNvPr id="2652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p:spPr>
          <p:txBody>
            <a:bodyPr/>
            <a:lstStyle/>
            <a:p>
              <a:pPr eaLnBrk="0" hangingPunct="0">
                <a:defRPr/>
              </a:pPr>
              <a:endParaRPr lang="en-US"/>
            </a:p>
          </p:txBody>
        </p:sp>
        <p:sp>
          <p:nvSpPr>
            <p:cNvPr id="2652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p:spPr>
          <p:txBody>
            <a:bodyPr/>
            <a:lstStyle/>
            <a:p>
              <a:pPr eaLnBrk="0" hangingPunct="0">
                <a:defRPr/>
              </a:pPr>
              <a:endParaRPr lang="en-US"/>
            </a:p>
          </p:txBody>
        </p:sp>
        <p:sp>
          <p:nvSpPr>
            <p:cNvPr id="2652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p>
          </p:txBody>
        </p:sp>
        <p:sp>
          <p:nvSpPr>
            <p:cNvPr id="2652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p>
          </p:txBody>
        </p:sp>
        <p:sp>
          <p:nvSpPr>
            <p:cNvPr id="2652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p>
          </p:txBody>
        </p:sp>
        <p:sp>
          <p:nvSpPr>
            <p:cNvPr id="2652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2652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p>
          </p:txBody>
        </p:sp>
        <p:sp>
          <p:nvSpPr>
            <p:cNvPr id="2652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p>
          </p:txBody>
        </p:sp>
        <p:sp>
          <p:nvSpPr>
            <p:cNvPr id="2652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p>
          </p:txBody>
        </p:sp>
        <p:sp>
          <p:nvSpPr>
            <p:cNvPr id="2652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2652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p>
            </p:txBody>
          </p:sp>
          <p:sp>
            <p:nvSpPr>
              <p:cNvPr id="2652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p>
            </p:txBody>
          </p:sp>
        </p:grpSp>
      </p:grpSp>
      <p:sp>
        <p:nvSpPr>
          <p:cNvPr id="265258" name="Rectangle 42"/>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525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60" name="Rectangle 4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65261" name="Rectangle 4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65262" name="Rectangle 4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cs typeface="Arial" charset="0"/>
              </a:defRPr>
            </a:lvl1pPr>
          </a:lstStyle>
          <a:p>
            <a:pPr>
              <a:defRPr/>
            </a:pPr>
            <a:fld id="{74F047BB-AF73-477A-8659-688E8B052B18}" type="slidenum">
              <a:rPr lang="ar-SA"/>
              <a:pPr>
                <a:defRPr/>
              </a:pPr>
              <a:t>‹#›</a:t>
            </a:fld>
            <a:endParaRPr lang="en-US">
              <a:cs typeface="+mn-cs"/>
            </a:endParaRPr>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6413"/>
            <a:chOff x="0" y="0"/>
            <a:chExt cx="5760" cy="4319"/>
          </a:xfrm>
        </p:grpSpPr>
        <p:sp>
          <p:nvSpPr>
            <p:cNvPr id="2652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2652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26522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eaLnBrk="0" hangingPunct="0">
                <a:defRPr/>
              </a:pPr>
              <a:endParaRPr lang="en-US">
                <a:solidFill>
                  <a:srgbClr val="FFFFFF"/>
                </a:solidFill>
              </a:endParaRPr>
            </a:p>
          </p:txBody>
        </p:sp>
        <p:sp>
          <p:nvSpPr>
            <p:cNvPr id="26522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2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2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eaLnBrk="0" hangingPunct="0">
                <a:defRPr/>
              </a:pPr>
              <a:endParaRPr lang="en-US">
                <a:solidFill>
                  <a:srgbClr val="FFFFFF"/>
                </a:solidFill>
              </a:endParaRPr>
            </a:p>
          </p:txBody>
        </p:sp>
        <p:sp>
          <p:nvSpPr>
            <p:cNvPr id="26522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eaLnBrk="0" hangingPunct="0">
                <a:defRPr/>
              </a:pPr>
              <a:endParaRPr lang="en-US">
                <a:solidFill>
                  <a:srgbClr val="FFFFFF"/>
                </a:solidFill>
              </a:endParaRPr>
            </a:p>
          </p:txBody>
        </p:sp>
        <p:sp>
          <p:nvSpPr>
            <p:cNvPr id="2652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eaLnBrk="0" hangingPunct="0">
                <a:defRPr/>
              </a:pPr>
              <a:endParaRPr lang="en-US">
                <a:solidFill>
                  <a:srgbClr val="FFFFFF"/>
                </a:solidFill>
              </a:endParaRPr>
            </a:p>
          </p:txBody>
        </p:sp>
        <p:sp>
          <p:nvSpPr>
            <p:cNvPr id="26523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p:spPr>
          <p:txBody>
            <a:bodyPr/>
            <a:lstStyle/>
            <a:p>
              <a:pPr eaLnBrk="0" hangingPunct="0">
                <a:defRPr/>
              </a:pPr>
              <a:endParaRPr lang="en-US">
                <a:solidFill>
                  <a:srgbClr val="FFFFFF"/>
                </a:solidFill>
              </a:endParaRPr>
            </a:p>
          </p:txBody>
        </p:sp>
        <p:sp>
          <p:nvSpPr>
            <p:cNvPr id="2652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p:spPr>
          <p:txBody>
            <a:bodyPr/>
            <a:lstStyle/>
            <a:p>
              <a:pPr eaLnBrk="0" hangingPunct="0">
                <a:defRPr/>
              </a:pPr>
              <a:endParaRPr lang="en-US">
                <a:solidFill>
                  <a:srgbClr val="FFFFFF"/>
                </a:solidFill>
              </a:endParaRPr>
            </a:p>
          </p:txBody>
        </p:sp>
        <p:sp>
          <p:nvSpPr>
            <p:cNvPr id="2652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eaLnBrk="0" hangingPunct="0">
                <a:defRPr/>
              </a:pPr>
              <a:endParaRPr lang="en-US">
                <a:solidFill>
                  <a:srgbClr val="FFFFFF"/>
                </a:solidFill>
              </a:endParaRPr>
            </a:p>
          </p:txBody>
        </p:sp>
        <p:sp>
          <p:nvSpPr>
            <p:cNvPr id="2652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eaLnBrk="0" hangingPunct="0">
                <a:defRPr/>
              </a:pPr>
              <a:endParaRPr lang="en-US">
                <a:solidFill>
                  <a:srgbClr val="FFFFFF"/>
                </a:solidFill>
              </a:endParaRPr>
            </a:p>
          </p:txBody>
        </p:sp>
        <p:sp>
          <p:nvSpPr>
            <p:cNvPr id="26524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652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652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6524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p:spPr>
          <p:txBody>
            <a:bodyPr/>
            <a:lstStyle/>
            <a:p>
              <a:pPr eaLnBrk="0" hangingPunct="0">
                <a:defRPr/>
              </a:pPr>
              <a:endParaRPr lang="en-US">
                <a:solidFill>
                  <a:srgbClr val="FFFFFF"/>
                </a:solidFill>
              </a:endParaRPr>
            </a:p>
          </p:txBody>
        </p:sp>
        <p:sp>
          <p:nvSpPr>
            <p:cNvPr id="2652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4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p:spPr>
          <p:txBody>
            <a:bodyPr/>
            <a:lstStyle/>
            <a:p>
              <a:pPr eaLnBrk="0" hangingPunct="0">
                <a:defRPr/>
              </a:pPr>
              <a:endParaRPr lang="en-US">
                <a:solidFill>
                  <a:srgbClr val="FFFFFF"/>
                </a:solidFill>
              </a:endParaRPr>
            </a:p>
          </p:txBody>
        </p:sp>
        <p:sp>
          <p:nvSpPr>
            <p:cNvPr id="2652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0" hangingPunct="0">
                <a:defRPr/>
              </a:pPr>
              <a:endParaRPr lang="en-US">
                <a:solidFill>
                  <a:srgbClr val="FFFFFF"/>
                </a:solidFill>
              </a:endParaRPr>
            </a:p>
          </p:txBody>
        </p:sp>
        <p:sp>
          <p:nvSpPr>
            <p:cNvPr id="2652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sp>
          <p:nvSpPr>
            <p:cNvPr id="2652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eaLnBrk="0" hangingPunct="0">
                <a:defRPr/>
              </a:pPr>
              <a:endParaRPr lang="en-US">
                <a:solidFill>
                  <a:srgbClr val="FFFFFF"/>
                </a:solidFill>
              </a:endParaRPr>
            </a:p>
          </p:txBody>
        </p:sp>
        <p:grpSp>
          <p:nvGrpSpPr>
            <p:cNvPr id="16428" name="Group 39"/>
            <p:cNvGrpSpPr>
              <a:grpSpLocks/>
            </p:cNvGrpSpPr>
            <p:nvPr userDrawn="1"/>
          </p:nvGrpSpPr>
          <p:grpSpPr bwMode="auto">
            <a:xfrm>
              <a:off x="0" y="1632"/>
              <a:ext cx="5758" cy="1858"/>
              <a:chOff x="0" y="1632"/>
              <a:chExt cx="5758" cy="1858"/>
            </a:xfrm>
          </p:grpSpPr>
          <p:sp>
            <p:nvSpPr>
              <p:cNvPr id="2652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eaLnBrk="0" hangingPunct="0">
                  <a:defRPr/>
                </a:pPr>
                <a:endParaRPr lang="en-US">
                  <a:solidFill>
                    <a:srgbClr val="FFFFFF"/>
                  </a:solidFill>
                </a:endParaRPr>
              </a:p>
            </p:txBody>
          </p:sp>
          <p:sp>
            <p:nvSpPr>
              <p:cNvPr id="2652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eaLnBrk="0" hangingPunct="0">
                  <a:defRPr/>
                </a:pPr>
                <a:endParaRPr lang="en-US">
                  <a:solidFill>
                    <a:srgbClr val="FFFFFF"/>
                  </a:solidFill>
                </a:endParaRPr>
              </a:p>
            </p:txBody>
          </p:sp>
        </p:grpSp>
      </p:grpSp>
      <p:sp>
        <p:nvSpPr>
          <p:cNvPr id="265258" name="Rectangle 42"/>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525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60" name="Rectangle 4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p>
        </p:txBody>
      </p:sp>
      <p:sp>
        <p:nvSpPr>
          <p:cNvPr id="265261" name="Rectangle 4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p>
        </p:txBody>
      </p:sp>
      <p:sp>
        <p:nvSpPr>
          <p:cNvPr id="265262" name="Rectangle 4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mn-lt"/>
                <a:cs typeface="Arial" charset="0"/>
              </a:defRPr>
            </a:lvl1pPr>
          </a:lstStyle>
          <a:p>
            <a:pPr>
              <a:defRPr/>
            </a:pPr>
            <a:fld id="{D5D4D887-A254-4C09-8AB4-B4E2811B62F9}"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7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6CB9E3A6-209A-411F-B102-C8E97143C9CC}" type="datetimeFigureOut">
              <a:rPr lang="en-US">
                <a:solidFill>
                  <a:srgbClr val="FFFFFF"/>
                </a:solidFill>
              </a:rPr>
              <a:pPr>
                <a:defRPr/>
              </a:pPr>
              <a:t>4/17/2013</a:t>
            </a:fld>
            <a:endParaRPr lang="en-US">
              <a:solidFill>
                <a:srgbClr val="FFFFFF"/>
              </a:solidFill>
            </a:endParaRPr>
          </a:p>
        </p:txBody>
      </p:sp>
      <p:sp>
        <p:nvSpPr>
          <p:cNvPr id="547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FFFFFF"/>
              </a:solidFill>
            </a:endParaRPr>
          </a:p>
        </p:txBody>
      </p:sp>
      <p:sp>
        <p:nvSpPr>
          <p:cNvPr id="547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D30412D-95A8-49AC-8A68-9EF3AC26CF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3086226"/>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6.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3.png"/><Relationship Id="rId4" Type="http://schemas.openxmlformats.org/officeDocument/2006/relationships/oleObject" Target="../embeddings/oleObject6.bin"/><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mailto:mario@idc.ac.il" TargetMode="External"/><Relationship Id="rId5" Type="http://schemas.openxmlformats.org/officeDocument/2006/relationships/hyperlink" Target="mailto:prshaver@ucdavis.edu" TargetMode="Externa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043"/>
          <p:cNvSpPr>
            <a:spLocks noChangeShapeType="1"/>
          </p:cNvSpPr>
          <p:nvPr/>
        </p:nvSpPr>
        <p:spPr bwMode="auto">
          <a:xfrm>
            <a:off x="8297863" y="5734050"/>
            <a:ext cx="846137" cy="0"/>
          </a:xfrm>
          <a:prstGeom prst="line">
            <a:avLst/>
          </a:prstGeom>
          <a:noFill/>
          <a:ln w="9525">
            <a:solidFill>
              <a:srgbClr val="FF0000"/>
            </a:solidFill>
            <a:round/>
            <a:headEnd/>
            <a:tailEnd/>
          </a:ln>
        </p:spPr>
        <p:txBody>
          <a:bodyPr/>
          <a:lstStyle/>
          <a:p>
            <a:endParaRPr lang="en-US"/>
          </a:p>
        </p:txBody>
      </p:sp>
      <p:sp>
        <p:nvSpPr>
          <p:cNvPr id="34818" name="Line 1044"/>
          <p:cNvSpPr>
            <a:spLocks noChangeShapeType="1"/>
          </p:cNvSpPr>
          <p:nvPr/>
        </p:nvSpPr>
        <p:spPr bwMode="auto">
          <a:xfrm>
            <a:off x="7606806" y="4305359"/>
            <a:ext cx="1537193" cy="800041"/>
          </a:xfrm>
          <a:prstGeom prst="line">
            <a:avLst/>
          </a:prstGeom>
          <a:noFill/>
          <a:ln w="9525">
            <a:solidFill>
              <a:srgbClr val="FF0000"/>
            </a:solidFill>
            <a:round/>
            <a:headEnd/>
            <a:tailEnd/>
          </a:ln>
        </p:spPr>
        <p:txBody>
          <a:bodyPr/>
          <a:lstStyle/>
          <a:p>
            <a:endParaRPr lang="en-US"/>
          </a:p>
        </p:txBody>
      </p:sp>
      <p:sp>
        <p:nvSpPr>
          <p:cNvPr id="34819" name="Line 1045"/>
          <p:cNvSpPr>
            <a:spLocks noChangeShapeType="1"/>
          </p:cNvSpPr>
          <p:nvPr/>
        </p:nvSpPr>
        <p:spPr bwMode="auto">
          <a:xfrm>
            <a:off x="8053388" y="2890838"/>
            <a:ext cx="1090612" cy="1147762"/>
          </a:xfrm>
          <a:prstGeom prst="line">
            <a:avLst/>
          </a:prstGeom>
          <a:noFill/>
          <a:ln w="9525">
            <a:solidFill>
              <a:srgbClr val="FF0000"/>
            </a:solidFill>
            <a:round/>
            <a:headEnd/>
            <a:tailEnd/>
          </a:ln>
        </p:spPr>
        <p:txBody>
          <a:bodyPr/>
          <a:lstStyle/>
          <a:p>
            <a:endParaRPr lang="en-US"/>
          </a:p>
        </p:txBody>
      </p:sp>
      <p:sp>
        <p:nvSpPr>
          <p:cNvPr id="34820" name="Line 1046"/>
          <p:cNvSpPr>
            <a:spLocks noChangeShapeType="1"/>
          </p:cNvSpPr>
          <p:nvPr/>
        </p:nvSpPr>
        <p:spPr bwMode="auto">
          <a:xfrm flipH="1" flipV="1">
            <a:off x="0" y="5734050"/>
            <a:ext cx="808038" cy="0"/>
          </a:xfrm>
          <a:prstGeom prst="line">
            <a:avLst/>
          </a:prstGeom>
          <a:noFill/>
          <a:ln w="9525">
            <a:solidFill>
              <a:srgbClr val="FF0000"/>
            </a:solidFill>
            <a:round/>
            <a:headEnd/>
            <a:tailEnd/>
          </a:ln>
        </p:spPr>
        <p:txBody>
          <a:bodyPr/>
          <a:lstStyle/>
          <a:p>
            <a:endParaRPr lang="en-US"/>
          </a:p>
        </p:txBody>
      </p:sp>
      <p:sp>
        <p:nvSpPr>
          <p:cNvPr id="34821" name="Line 1047"/>
          <p:cNvSpPr>
            <a:spLocks noChangeShapeType="1"/>
          </p:cNvSpPr>
          <p:nvPr/>
        </p:nvSpPr>
        <p:spPr bwMode="auto">
          <a:xfrm>
            <a:off x="38100" y="509588"/>
            <a:ext cx="1730375" cy="882650"/>
          </a:xfrm>
          <a:prstGeom prst="line">
            <a:avLst/>
          </a:prstGeom>
          <a:noFill/>
          <a:ln w="9525">
            <a:solidFill>
              <a:srgbClr val="FF0000"/>
            </a:solidFill>
            <a:round/>
            <a:headEnd/>
            <a:tailEnd/>
          </a:ln>
        </p:spPr>
        <p:txBody>
          <a:bodyPr/>
          <a:lstStyle/>
          <a:p>
            <a:endParaRPr lang="en-US"/>
          </a:p>
        </p:txBody>
      </p:sp>
      <p:sp>
        <p:nvSpPr>
          <p:cNvPr id="34822" name="Line 1048"/>
          <p:cNvSpPr>
            <a:spLocks noChangeShapeType="1"/>
          </p:cNvSpPr>
          <p:nvPr/>
        </p:nvSpPr>
        <p:spPr bwMode="auto">
          <a:xfrm flipH="1" flipV="1">
            <a:off x="5224463" y="0"/>
            <a:ext cx="1498600" cy="1431925"/>
          </a:xfrm>
          <a:prstGeom prst="line">
            <a:avLst/>
          </a:prstGeom>
          <a:noFill/>
          <a:ln w="9525">
            <a:solidFill>
              <a:srgbClr val="FF0000"/>
            </a:solidFill>
            <a:round/>
            <a:headEnd/>
            <a:tailEnd/>
          </a:ln>
        </p:spPr>
        <p:txBody>
          <a:bodyPr/>
          <a:lstStyle/>
          <a:p>
            <a:endParaRPr lang="en-US"/>
          </a:p>
        </p:txBody>
      </p:sp>
      <p:sp>
        <p:nvSpPr>
          <p:cNvPr id="34823" name="Line 1049"/>
          <p:cNvSpPr>
            <a:spLocks noChangeShapeType="1"/>
          </p:cNvSpPr>
          <p:nvPr/>
        </p:nvSpPr>
        <p:spPr bwMode="auto">
          <a:xfrm>
            <a:off x="0" y="3124200"/>
            <a:ext cx="2152485" cy="781050"/>
          </a:xfrm>
          <a:prstGeom prst="line">
            <a:avLst/>
          </a:prstGeom>
          <a:noFill/>
          <a:ln w="9525">
            <a:solidFill>
              <a:srgbClr val="FF0000"/>
            </a:solidFill>
            <a:round/>
            <a:headEnd/>
            <a:tailEnd/>
          </a:ln>
        </p:spPr>
        <p:txBody>
          <a:bodyPr/>
          <a:lstStyle/>
          <a:p>
            <a:endParaRPr lang="en-US"/>
          </a:p>
        </p:txBody>
      </p:sp>
      <p:sp>
        <p:nvSpPr>
          <p:cNvPr id="89114" name="Text Box 1050"/>
          <p:cNvSpPr txBox="1">
            <a:spLocks noChangeArrowheads="1"/>
          </p:cNvSpPr>
          <p:nvPr/>
        </p:nvSpPr>
        <p:spPr bwMode="auto">
          <a:xfrm>
            <a:off x="1806840" y="3905250"/>
            <a:ext cx="5799967" cy="800219"/>
          </a:xfrm>
          <a:prstGeom prst="rect">
            <a:avLst/>
          </a:prstGeom>
          <a:noFill/>
          <a:ln w="9525">
            <a:noFill/>
            <a:miter lim="800000"/>
            <a:headEnd/>
            <a:tailEnd/>
          </a:ln>
          <a:effectLst/>
        </p:spPr>
        <p:txBody>
          <a:bodyPr wrap="square">
            <a:spAutoFit/>
          </a:bodyPr>
          <a:lstStyle/>
          <a:p>
            <a:pPr algn="ctr">
              <a:defRPr/>
            </a:pPr>
            <a:r>
              <a:rPr lang="en-US" sz="2600" dirty="0">
                <a:solidFill>
                  <a:schemeClr val="tx2"/>
                </a:solidFill>
                <a:effectLst>
                  <a:outerShdw blurRad="38100" dist="38100" dir="2700000" algn="tl">
                    <a:srgbClr val="000000"/>
                  </a:outerShdw>
                </a:effectLst>
              </a:rPr>
              <a:t>Phillip R. </a:t>
            </a:r>
            <a:r>
              <a:rPr lang="en-US" sz="2600" dirty="0" smtClean="0">
                <a:solidFill>
                  <a:schemeClr val="tx2"/>
                </a:solidFill>
                <a:effectLst>
                  <a:outerShdw blurRad="38100" dist="38100" dir="2700000" algn="tl">
                    <a:srgbClr val="000000"/>
                  </a:outerShdw>
                </a:effectLst>
              </a:rPr>
              <a:t>Shaver and Mario Mikulincer</a:t>
            </a:r>
            <a:endParaRPr lang="en-US" sz="2600" dirty="0">
              <a:solidFill>
                <a:schemeClr val="tx2"/>
              </a:solidFill>
              <a:effectLst>
                <a:outerShdw blurRad="38100" dist="38100" dir="2700000" algn="tl">
                  <a:srgbClr val="000000"/>
                </a:outerShdw>
              </a:effectLst>
            </a:endParaRPr>
          </a:p>
          <a:p>
            <a:pPr algn="ctr" eaLnBrk="0" hangingPunct="0">
              <a:lnSpc>
                <a:spcPts val="2400"/>
              </a:lnSpc>
              <a:defRPr/>
            </a:pPr>
            <a:endParaRPr lang="en-US" sz="2600" dirty="0">
              <a:solidFill>
                <a:schemeClr val="tx2"/>
              </a:solidFill>
              <a:effectLst>
                <a:outerShdw blurRad="38100" dist="38100" dir="2700000" algn="tl">
                  <a:srgbClr val="000000"/>
                </a:outerShdw>
              </a:effectLst>
            </a:endParaRPr>
          </a:p>
        </p:txBody>
      </p:sp>
      <p:pic>
        <p:nvPicPr>
          <p:cNvPr id="34825" name="Picture 1052"/>
          <p:cNvPicPr>
            <a:picLocks noChangeAspect="1" noChangeArrowheads="1"/>
          </p:cNvPicPr>
          <p:nvPr/>
        </p:nvPicPr>
        <p:blipFill>
          <a:blip r:embed="rId3"/>
          <a:srcRect/>
          <a:stretch>
            <a:fillRect/>
          </a:stretch>
        </p:blipFill>
        <p:spPr bwMode="auto">
          <a:xfrm>
            <a:off x="1038225" y="4849813"/>
            <a:ext cx="1536700" cy="2008187"/>
          </a:xfrm>
          <a:prstGeom prst="rect">
            <a:avLst/>
          </a:prstGeom>
          <a:noFill/>
          <a:ln w="9525">
            <a:noFill/>
            <a:miter lim="800000"/>
            <a:headEnd/>
            <a:tailEnd/>
          </a:ln>
        </p:spPr>
      </p:pic>
      <p:sp>
        <p:nvSpPr>
          <p:cNvPr id="34826" name="Line 1058"/>
          <p:cNvSpPr>
            <a:spLocks noChangeShapeType="1"/>
          </p:cNvSpPr>
          <p:nvPr/>
        </p:nvSpPr>
        <p:spPr bwMode="auto">
          <a:xfrm>
            <a:off x="2728913" y="5734050"/>
            <a:ext cx="3724275" cy="0"/>
          </a:xfrm>
          <a:prstGeom prst="line">
            <a:avLst/>
          </a:prstGeom>
          <a:noFill/>
          <a:ln w="9525">
            <a:solidFill>
              <a:srgbClr val="FF0000"/>
            </a:solidFill>
            <a:round/>
            <a:headEnd/>
            <a:tailEnd/>
          </a:ln>
        </p:spPr>
        <p:txBody>
          <a:bodyPr/>
          <a:lstStyle/>
          <a:p>
            <a:endParaRPr lang="en-US"/>
          </a:p>
        </p:txBody>
      </p:sp>
      <p:grpSp>
        <p:nvGrpSpPr>
          <p:cNvPr id="34827" name="Group 1055"/>
          <p:cNvGrpSpPr>
            <a:grpSpLocks/>
          </p:cNvGrpSpPr>
          <p:nvPr/>
        </p:nvGrpSpPr>
        <p:grpSpPr bwMode="auto">
          <a:xfrm>
            <a:off x="6569075" y="4849813"/>
            <a:ext cx="1535113" cy="2008187"/>
            <a:chOff x="3222" y="282"/>
            <a:chExt cx="2343" cy="3196"/>
          </a:xfrm>
        </p:grpSpPr>
        <p:sp>
          <p:nvSpPr>
            <p:cNvPr id="34831" name="Rectangle 1056"/>
            <p:cNvSpPr>
              <a:spLocks noChangeArrowheads="1"/>
            </p:cNvSpPr>
            <p:nvPr/>
          </p:nvSpPr>
          <p:spPr bwMode="auto">
            <a:xfrm>
              <a:off x="3222" y="282"/>
              <a:ext cx="2343" cy="3196"/>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pic>
          <p:nvPicPr>
            <p:cNvPr id="34832" name="Picture 1057"/>
            <p:cNvPicPr>
              <a:picLocks noChangeAspect="1" noChangeArrowheads="1"/>
            </p:cNvPicPr>
            <p:nvPr/>
          </p:nvPicPr>
          <p:blipFill>
            <a:blip r:embed="rId4"/>
            <a:srcRect/>
            <a:stretch>
              <a:fillRect/>
            </a:stretch>
          </p:blipFill>
          <p:spPr bwMode="auto">
            <a:xfrm>
              <a:off x="3301" y="352"/>
              <a:ext cx="2187" cy="3048"/>
            </a:xfrm>
            <a:prstGeom prst="rect">
              <a:avLst/>
            </a:prstGeom>
            <a:noFill/>
            <a:ln w="12700">
              <a:solidFill>
                <a:srgbClr val="000000"/>
              </a:solidFill>
              <a:miter lim="800000"/>
              <a:headEnd/>
              <a:tailEnd/>
            </a:ln>
          </p:spPr>
        </p:pic>
      </p:grpSp>
      <p:sp>
        <p:nvSpPr>
          <p:cNvPr id="34828" name="Text Box 15"/>
          <p:cNvSpPr txBox="1">
            <a:spLocks noChangeArrowheads="1"/>
          </p:cNvSpPr>
          <p:nvPr/>
        </p:nvSpPr>
        <p:spPr bwMode="auto">
          <a:xfrm>
            <a:off x="1588" y="1277938"/>
            <a:ext cx="8988425" cy="2456057"/>
          </a:xfrm>
          <a:prstGeom prst="rect">
            <a:avLst/>
          </a:prstGeom>
          <a:noFill/>
          <a:ln w="9525">
            <a:noFill/>
            <a:miter lim="800000"/>
            <a:headEnd/>
            <a:tailEnd/>
          </a:ln>
        </p:spPr>
        <p:txBody>
          <a:bodyPr>
            <a:spAutoFit/>
          </a:bodyPr>
          <a:lstStyle/>
          <a:p>
            <a:pPr algn="ctr">
              <a:lnSpc>
                <a:spcPct val="120000"/>
              </a:lnSpc>
              <a:tabLst>
                <a:tab pos="3492500" algn="l"/>
              </a:tabLst>
            </a:pPr>
            <a:r>
              <a:rPr lang="en-US" sz="3200" dirty="0">
                <a:solidFill>
                  <a:srgbClr val="FFFF00"/>
                </a:solidFill>
                <a:ea typeface="Times New Roman" pitchFamily="18" charset="0"/>
                <a:cs typeface="Arial" charset="0"/>
              </a:rPr>
              <a:t>Dissecting </a:t>
            </a:r>
            <a:r>
              <a:rPr lang="en-US" sz="3200" dirty="0" smtClean="0">
                <a:solidFill>
                  <a:srgbClr val="FFFF00"/>
                </a:solidFill>
                <a:ea typeface="Times New Roman" pitchFamily="18" charset="0"/>
                <a:cs typeface="Arial" charset="0"/>
              </a:rPr>
              <a:t>Adult Attachment </a:t>
            </a:r>
            <a:r>
              <a:rPr lang="en-US" sz="3200" dirty="0">
                <a:solidFill>
                  <a:srgbClr val="FFFF00"/>
                </a:solidFill>
                <a:ea typeface="Times New Roman" pitchFamily="18" charset="0"/>
                <a:cs typeface="Arial" charset="0"/>
              </a:rPr>
              <a:t>Processes:</a:t>
            </a:r>
          </a:p>
          <a:p>
            <a:pPr algn="ctr">
              <a:lnSpc>
                <a:spcPct val="120000"/>
              </a:lnSpc>
              <a:tabLst>
                <a:tab pos="3492500" algn="l"/>
              </a:tabLst>
            </a:pPr>
            <a:r>
              <a:rPr lang="en-US" sz="3200" dirty="0"/>
              <a:t>An Attachment Perspective on Relational Motives and </a:t>
            </a:r>
            <a:r>
              <a:rPr lang="en-US" sz="3200" dirty="0" smtClean="0"/>
              <a:t>Dynamics</a:t>
            </a:r>
          </a:p>
          <a:p>
            <a:pPr algn="ctr">
              <a:lnSpc>
                <a:spcPct val="120000"/>
              </a:lnSpc>
              <a:tabLst>
                <a:tab pos="3492500" algn="l"/>
              </a:tabLst>
            </a:pPr>
            <a:r>
              <a:rPr lang="en-US" sz="3200" dirty="0" smtClean="0">
                <a:solidFill>
                  <a:srgbClr val="FFFF00"/>
                </a:solidFill>
                <a:ea typeface="Times New Roman" pitchFamily="18" charset="0"/>
                <a:cs typeface="Arial" charset="0"/>
              </a:rPr>
              <a:t>Part </a:t>
            </a:r>
            <a:r>
              <a:rPr lang="en-US" sz="3200" dirty="0">
                <a:solidFill>
                  <a:srgbClr val="FFFF00"/>
                </a:solidFill>
                <a:ea typeface="Times New Roman" pitchFamily="18" charset="0"/>
                <a:cs typeface="Arial" charset="0"/>
              </a:rPr>
              <a:t>1 </a:t>
            </a:r>
          </a:p>
        </p:txBody>
      </p:sp>
      <p:sp>
        <p:nvSpPr>
          <p:cNvPr id="34829" name="Text Box 16"/>
          <p:cNvSpPr txBox="1">
            <a:spLocks noChangeArrowheads="1"/>
          </p:cNvSpPr>
          <p:nvPr/>
        </p:nvSpPr>
        <p:spPr bwMode="auto">
          <a:xfrm>
            <a:off x="2614613" y="5246875"/>
            <a:ext cx="3916362" cy="938719"/>
          </a:xfrm>
          <a:prstGeom prst="rect">
            <a:avLst/>
          </a:prstGeom>
          <a:noFill/>
          <a:ln w="9525">
            <a:noFill/>
            <a:miter lim="800000"/>
            <a:headEnd/>
            <a:tailEnd/>
          </a:ln>
        </p:spPr>
        <p:txBody>
          <a:bodyPr>
            <a:spAutoFit/>
          </a:bodyPr>
          <a:lstStyle/>
          <a:p>
            <a:pPr algn="ctr" eaLnBrk="0" hangingPunct="0">
              <a:spcBef>
                <a:spcPct val="50000"/>
              </a:spcBef>
            </a:pPr>
            <a:r>
              <a:rPr lang="en-US" sz="2200" dirty="0" smtClean="0"/>
              <a:t>Amsterdam</a:t>
            </a:r>
            <a:endParaRPr lang="en-US" sz="2200" dirty="0"/>
          </a:p>
          <a:p>
            <a:pPr algn="ctr" eaLnBrk="0" hangingPunct="0">
              <a:spcBef>
                <a:spcPct val="50000"/>
              </a:spcBef>
            </a:pPr>
            <a:r>
              <a:rPr lang="en-US" sz="2200" dirty="0" smtClean="0"/>
              <a:t>April 2013</a:t>
            </a:r>
            <a:endParaRPr lang="en-US" sz="2200" dirty="0"/>
          </a:p>
        </p:txBody>
      </p:sp>
      <p:sp>
        <p:nvSpPr>
          <p:cNvPr id="34830" name="Line 1049"/>
          <p:cNvSpPr>
            <a:spLocks noChangeShapeType="1"/>
          </p:cNvSpPr>
          <p:nvPr/>
        </p:nvSpPr>
        <p:spPr bwMode="auto">
          <a:xfrm>
            <a:off x="3650280" y="4465935"/>
            <a:ext cx="2802908" cy="768053"/>
          </a:xfrm>
          <a:prstGeom prst="line">
            <a:avLst/>
          </a:prstGeom>
          <a:noFill/>
          <a:ln w="9525">
            <a:solidFill>
              <a:srgbClr val="FF0000"/>
            </a:solidFill>
            <a:round/>
            <a:headEnd/>
            <a:tailEnd/>
          </a:ln>
        </p:spPr>
        <p:txBody>
          <a:bodyPr/>
          <a:lstStyle/>
          <a:p>
            <a:endParaRPr lang="en-US"/>
          </a:p>
        </p:txBody>
      </p:sp>
      <p:sp>
        <p:nvSpPr>
          <p:cNvPr id="18" name="Line 1044"/>
          <p:cNvSpPr>
            <a:spLocks noChangeShapeType="1"/>
          </p:cNvSpPr>
          <p:nvPr/>
        </p:nvSpPr>
        <p:spPr bwMode="auto">
          <a:xfrm>
            <a:off x="5305828" y="3238559"/>
            <a:ext cx="1537193" cy="666691"/>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54050" y="433388"/>
            <a:ext cx="7772400" cy="608012"/>
          </a:xfrm>
          <a:effectLst>
            <a:outerShdw dist="35921" dir="2700000" algn="ctr" rotWithShape="0">
              <a:schemeClr val="bg1"/>
            </a:outerShdw>
          </a:effectLst>
        </p:spPr>
        <p:txBody>
          <a:bodyPr/>
          <a:lstStyle/>
          <a:p>
            <a:pPr algn="l" eaLnBrk="1" hangingPunct="1">
              <a:defRPr/>
            </a:pPr>
            <a:r>
              <a:rPr lang="en-US" sz="3600" b="1" smtClean="0">
                <a:solidFill>
                  <a:srgbClr val="FFFF00"/>
                </a:solidFill>
                <a:latin typeface="Trebuchet MS" pitchFamily="34" charset="0"/>
              </a:rPr>
              <a:t>Since Hazan &amp; Shaver (1987) . . .</a:t>
            </a:r>
          </a:p>
        </p:txBody>
      </p:sp>
      <p:sp>
        <p:nvSpPr>
          <p:cNvPr id="53250" name="Rectangle 3"/>
          <p:cNvSpPr>
            <a:spLocks noGrp="1" noChangeArrowheads="1"/>
          </p:cNvSpPr>
          <p:nvPr>
            <p:ph type="body" idx="1"/>
          </p:nvPr>
        </p:nvSpPr>
        <p:spPr>
          <a:xfrm>
            <a:off x="309563" y="1676400"/>
            <a:ext cx="4108450" cy="4978400"/>
          </a:xfrm>
        </p:spPr>
        <p:txBody>
          <a:bodyPr/>
          <a:lstStyle/>
          <a:p>
            <a:pPr eaLnBrk="1" hangingPunct="1">
              <a:lnSpc>
                <a:spcPct val="90000"/>
              </a:lnSpc>
              <a:spcBef>
                <a:spcPct val="75000"/>
              </a:spcBef>
            </a:pPr>
            <a:r>
              <a:rPr lang="en-US" sz="2800" smtClean="0">
                <a:effectLst/>
                <a:latin typeface="Trebuchet MS" pitchFamily="34" charset="0"/>
              </a:rPr>
              <a:t>Hundreds of studies using self-report attachment measures have been conducted</a:t>
            </a:r>
          </a:p>
          <a:p>
            <a:pPr eaLnBrk="1" hangingPunct="1">
              <a:lnSpc>
                <a:spcPct val="90000"/>
              </a:lnSpc>
              <a:spcBef>
                <a:spcPct val="75000"/>
              </a:spcBef>
            </a:pPr>
            <a:r>
              <a:rPr lang="en-US" sz="2800" smtClean="0">
                <a:effectLst/>
                <a:latin typeface="Trebuchet MS" pitchFamily="34" charset="0"/>
              </a:rPr>
              <a:t>The findings can be summarized in a three-part model (Mikulincer &amp; Shaver, 2007, and elsewhere)</a:t>
            </a:r>
          </a:p>
        </p:txBody>
      </p:sp>
      <p:pic>
        <p:nvPicPr>
          <p:cNvPr id="53251" name="Picture 4"/>
          <p:cNvPicPr>
            <a:picLocks noChangeAspect="1" noChangeArrowheads="1"/>
          </p:cNvPicPr>
          <p:nvPr/>
        </p:nvPicPr>
        <p:blipFill>
          <a:blip r:embed="rId3"/>
          <a:srcRect/>
          <a:stretch>
            <a:fillRect/>
          </a:stretch>
        </p:blipFill>
        <p:spPr bwMode="auto">
          <a:xfrm>
            <a:off x="4881563" y="1114425"/>
            <a:ext cx="3992562" cy="569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2667000" y="381000"/>
            <a:ext cx="1447800" cy="7016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Signs of threat?</a:t>
            </a:r>
          </a:p>
        </p:txBody>
      </p:sp>
      <p:sp>
        <p:nvSpPr>
          <p:cNvPr id="55298" name="Text Box 3"/>
          <p:cNvSpPr txBox="1">
            <a:spLocks noChangeArrowheads="1"/>
          </p:cNvSpPr>
          <p:nvPr/>
        </p:nvSpPr>
        <p:spPr bwMode="auto">
          <a:xfrm>
            <a:off x="1676400" y="1676400"/>
            <a:ext cx="35814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Arial" charset="0"/>
              </a:rPr>
              <a:t>Attachment-system activation</a:t>
            </a:r>
          </a:p>
        </p:txBody>
      </p:sp>
      <p:sp>
        <p:nvSpPr>
          <p:cNvPr id="55299" name="Text Box 4"/>
          <p:cNvSpPr txBox="1">
            <a:spLocks noChangeArrowheads="1"/>
          </p:cNvSpPr>
          <p:nvPr/>
        </p:nvSpPr>
        <p:spPr bwMode="auto">
          <a:xfrm>
            <a:off x="1981200" y="2590800"/>
            <a:ext cx="2895600" cy="7016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Is attachment figure available?</a:t>
            </a:r>
          </a:p>
        </p:txBody>
      </p:sp>
      <p:sp>
        <p:nvSpPr>
          <p:cNvPr id="55300" name="Text Box 5"/>
          <p:cNvSpPr txBox="1">
            <a:spLocks noChangeArrowheads="1"/>
          </p:cNvSpPr>
          <p:nvPr/>
        </p:nvSpPr>
        <p:spPr bwMode="auto">
          <a:xfrm>
            <a:off x="1600200" y="3733800"/>
            <a:ext cx="3581400" cy="3968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Insecurity, distress compounding </a:t>
            </a:r>
          </a:p>
        </p:txBody>
      </p:sp>
      <p:sp>
        <p:nvSpPr>
          <p:cNvPr id="55301" name="Text Box 6"/>
          <p:cNvSpPr txBox="1">
            <a:spLocks noChangeArrowheads="1"/>
          </p:cNvSpPr>
          <p:nvPr/>
        </p:nvSpPr>
        <p:spPr bwMode="auto">
          <a:xfrm>
            <a:off x="2362200" y="4648200"/>
            <a:ext cx="2133600" cy="10064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Is proximity seeking a viable option?</a:t>
            </a:r>
          </a:p>
        </p:txBody>
      </p:sp>
      <p:sp>
        <p:nvSpPr>
          <p:cNvPr id="55302" name="Text Box 7"/>
          <p:cNvSpPr txBox="1">
            <a:spLocks noChangeArrowheads="1"/>
          </p:cNvSpPr>
          <p:nvPr/>
        </p:nvSpPr>
        <p:spPr bwMode="auto">
          <a:xfrm>
            <a:off x="1828800" y="6019800"/>
            <a:ext cx="3124200" cy="3968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Hyperactivating strategies</a:t>
            </a:r>
          </a:p>
        </p:txBody>
      </p:sp>
      <p:sp>
        <p:nvSpPr>
          <p:cNvPr id="55303" name="AutoShape 8"/>
          <p:cNvSpPr>
            <a:spLocks noChangeArrowheads="1"/>
          </p:cNvSpPr>
          <p:nvPr/>
        </p:nvSpPr>
        <p:spPr bwMode="auto">
          <a:xfrm>
            <a:off x="2438400" y="0"/>
            <a:ext cx="1981200" cy="1295400"/>
          </a:xfrm>
          <a:prstGeom prst="diamond">
            <a:avLst/>
          </a:prstGeom>
          <a:noFill/>
          <a:ln w="9525">
            <a:solidFill>
              <a:schemeClr val="tx1"/>
            </a:solidFill>
            <a:miter lim="800000"/>
            <a:headEnd/>
            <a:tailEnd/>
          </a:ln>
        </p:spPr>
        <p:txBody>
          <a:bodyPr wrap="none" anchor="ctr"/>
          <a:lstStyle/>
          <a:p>
            <a:pPr eaLnBrk="0" hangingPunct="0"/>
            <a:endParaRPr lang="en-US"/>
          </a:p>
        </p:txBody>
      </p:sp>
      <p:sp>
        <p:nvSpPr>
          <p:cNvPr id="55304" name="Oval 9"/>
          <p:cNvSpPr>
            <a:spLocks noChangeArrowheads="1"/>
          </p:cNvSpPr>
          <p:nvPr/>
        </p:nvSpPr>
        <p:spPr bwMode="auto">
          <a:xfrm>
            <a:off x="1524000" y="1600200"/>
            <a:ext cx="3657600" cy="533400"/>
          </a:xfrm>
          <a:prstGeom prst="ellipse">
            <a:avLst/>
          </a:prstGeom>
          <a:noFill/>
          <a:ln w="12700">
            <a:solidFill>
              <a:schemeClr val="tx1"/>
            </a:solidFill>
            <a:round/>
            <a:headEnd/>
            <a:tailEnd/>
          </a:ln>
        </p:spPr>
        <p:txBody>
          <a:bodyPr wrap="none" anchor="ctr"/>
          <a:lstStyle/>
          <a:p>
            <a:pPr eaLnBrk="0" hangingPunct="0"/>
            <a:endParaRPr lang="en-US"/>
          </a:p>
        </p:txBody>
      </p:sp>
      <p:sp>
        <p:nvSpPr>
          <p:cNvPr id="55305" name="Text Box 10"/>
          <p:cNvSpPr txBox="1">
            <a:spLocks noChangeArrowheads="1"/>
          </p:cNvSpPr>
          <p:nvPr/>
        </p:nvSpPr>
        <p:spPr bwMode="auto">
          <a:xfrm>
            <a:off x="3505200" y="1219200"/>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Yes</a:t>
            </a:r>
          </a:p>
        </p:txBody>
      </p:sp>
      <p:sp>
        <p:nvSpPr>
          <p:cNvPr id="55306" name="AutoShape 11"/>
          <p:cNvSpPr>
            <a:spLocks noChangeArrowheads="1"/>
          </p:cNvSpPr>
          <p:nvPr/>
        </p:nvSpPr>
        <p:spPr bwMode="auto">
          <a:xfrm>
            <a:off x="1905000" y="2362200"/>
            <a:ext cx="2971800" cy="990600"/>
          </a:xfrm>
          <a:prstGeom prst="diamond">
            <a:avLst/>
          </a:prstGeom>
          <a:noFill/>
          <a:ln w="12700">
            <a:solidFill>
              <a:schemeClr val="tx1"/>
            </a:solidFill>
            <a:miter lim="800000"/>
            <a:headEnd/>
            <a:tailEnd/>
          </a:ln>
        </p:spPr>
        <p:txBody>
          <a:bodyPr wrap="none" anchor="ctr"/>
          <a:lstStyle/>
          <a:p>
            <a:pPr eaLnBrk="0" hangingPunct="0"/>
            <a:endParaRPr lang="en-US"/>
          </a:p>
        </p:txBody>
      </p:sp>
      <p:sp>
        <p:nvSpPr>
          <p:cNvPr id="55307" name="Line 12"/>
          <p:cNvSpPr>
            <a:spLocks noChangeShapeType="1"/>
          </p:cNvSpPr>
          <p:nvPr/>
        </p:nvSpPr>
        <p:spPr bwMode="auto">
          <a:xfrm>
            <a:off x="3417888" y="2133600"/>
            <a:ext cx="0" cy="228600"/>
          </a:xfrm>
          <a:prstGeom prst="line">
            <a:avLst/>
          </a:prstGeom>
          <a:noFill/>
          <a:ln w="9525">
            <a:solidFill>
              <a:schemeClr val="tx1"/>
            </a:solidFill>
            <a:round/>
            <a:headEnd/>
            <a:tailEnd type="triangle" w="med" len="med"/>
          </a:ln>
        </p:spPr>
        <p:txBody>
          <a:bodyPr/>
          <a:lstStyle/>
          <a:p>
            <a:endParaRPr lang="en-US"/>
          </a:p>
        </p:txBody>
      </p:sp>
      <p:sp>
        <p:nvSpPr>
          <p:cNvPr id="55308" name="Oval 13"/>
          <p:cNvSpPr>
            <a:spLocks noChangeArrowheads="1"/>
          </p:cNvSpPr>
          <p:nvPr/>
        </p:nvSpPr>
        <p:spPr bwMode="auto">
          <a:xfrm>
            <a:off x="1295400" y="3733800"/>
            <a:ext cx="4038600" cy="457200"/>
          </a:xfrm>
          <a:prstGeom prst="ellipse">
            <a:avLst/>
          </a:prstGeom>
          <a:noFill/>
          <a:ln w="12700">
            <a:solidFill>
              <a:schemeClr val="tx1"/>
            </a:solidFill>
            <a:round/>
            <a:headEnd/>
            <a:tailEnd/>
          </a:ln>
        </p:spPr>
        <p:txBody>
          <a:bodyPr wrap="none" anchor="ctr"/>
          <a:lstStyle/>
          <a:p>
            <a:pPr eaLnBrk="0" hangingPunct="0"/>
            <a:endParaRPr lang="en-US"/>
          </a:p>
        </p:txBody>
      </p:sp>
      <p:sp>
        <p:nvSpPr>
          <p:cNvPr id="55309" name="Text Box 14"/>
          <p:cNvSpPr txBox="1">
            <a:spLocks noChangeArrowheads="1"/>
          </p:cNvSpPr>
          <p:nvPr/>
        </p:nvSpPr>
        <p:spPr bwMode="auto">
          <a:xfrm>
            <a:off x="3429000" y="3352800"/>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No</a:t>
            </a:r>
          </a:p>
        </p:txBody>
      </p:sp>
      <p:sp>
        <p:nvSpPr>
          <p:cNvPr id="55310" name="AutoShape 15"/>
          <p:cNvSpPr>
            <a:spLocks noChangeArrowheads="1"/>
          </p:cNvSpPr>
          <p:nvPr/>
        </p:nvSpPr>
        <p:spPr bwMode="auto">
          <a:xfrm>
            <a:off x="1828800" y="4495800"/>
            <a:ext cx="3048000" cy="1219200"/>
          </a:xfrm>
          <a:prstGeom prst="diamond">
            <a:avLst/>
          </a:prstGeom>
          <a:noFill/>
          <a:ln w="12700">
            <a:solidFill>
              <a:schemeClr val="tx1"/>
            </a:solidFill>
            <a:miter lim="800000"/>
            <a:headEnd/>
            <a:tailEnd/>
          </a:ln>
        </p:spPr>
        <p:txBody>
          <a:bodyPr wrap="none" anchor="ctr"/>
          <a:lstStyle/>
          <a:p>
            <a:pPr eaLnBrk="0" hangingPunct="0"/>
            <a:endParaRPr lang="en-US"/>
          </a:p>
        </p:txBody>
      </p:sp>
      <p:sp>
        <p:nvSpPr>
          <p:cNvPr id="55311" name="Line 16"/>
          <p:cNvSpPr>
            <a:spLocks noChangeShapeType="1"/>
          </p:cNvSpPr>
          <p:nvPr/>
        </p:nvSpPr>
        <p:spPr bwMode="auto">
          <a:xfrm>
            <a:off x="3352800" y="4191000"/>
            <a:ext cx="0" cy="304800"/>
          </a:xfrm>
          <a:prstGeom prst="line">
            <a:avLst/>
          </a:prstGeom>
          <a:noFill/>
          <a:ln w="9525">
            <a:solidFill>
              <a:schemeClr val="tx1"/>
            </a:solidFill>
            <a:round/>
            <a:headEnd/>
            <a:tailEnd type="triangle" w="med" len="med"/>
          </a:ln>
        </p:spPr>
        <p:txBody>
          <a:bodyPr/>
          <a:lstStyle/>
          <a:p>
            <a:endParaRPr lang="en-US"/>
          </a:p>
        </p:txBody>
      </p:sp>
      <p:sp>
        <p:nvSpPr>
          <p:cNvPr id="55312" name="Line 17"/>
          <p:cNvSpPr>
            <a:spLocks noChangeShapeType="1"/>
          </p:cNvSpPr>
          <p:nvPr/>
        </p:nvSpPr>
        <p:spPr bwMode="auto">
          <a:xfrm>
            <a:off x="3352800" y="3352800"/>
            <a:ext cx="0" cy="381000"/>
          </a:xfrm>
          <a:prstGeom prst="line">
            <a:avLst/>
          </a:prstGeom>
          <a:noFill/>
          <a:ln w="9525">
            <a:solidFill>
              <a:schemeClr val="tx1"/>
            </a:solidFill>
            <a:round/>
            <a:headEnd/>
            <a:tailEnd type="triangle" w="med" len="med"/>
          </a:ln>
        </p:spPr>
        <p:txBody>
          <a:bodyPr/>
          <a:lstStyle/>
          <a:p>
            <a:endParaRPr lang="en-US"/>
          </a:p>
        </p:txBody>
      </p:sp>
      <p:sp>
        <p:nvSpPr>
          <p:cNvPr id="55313" name="Oval 18"/>
          <p:cNvSpPr>
            <a:spLocks noChangeArrowheads="1"/>
          </p:cNvSpPr>
          <p:nvPr/>
        </p:nvSpPr>
        <p:spPr bwMode="auto">
          <a:xfrm>
            <a:off x="1752600" y="6019800"/>
            <a:ext cx="3276600" cy="457200"/>
          </a:xfrm>
          <a:prstGeom prst="ellipse">
            <a:avLst/>
          </a:prstGeom>
          <a:noFill/>
          <a:ln w="12700">
            <a:solidFill>
              <a:schemeClr val="tx1"/>
            </a:solidFill>
            <a:round/>
            <a:headEnd/>
            <a:tailEnd/>
          </a:ln>
        </p:spPr>
        <p:txBody>
          <a:bodyPr wrap="none" anchor="ctr"/>
          <a:lstStyle/>
          <a:p>
            <a:pPr eaLnBrk="0" hangingPunct="0"/>
            <a:endParaRPr lang="en-US"/>
          </a:p>
        </p:txBody>
      </p:sp>
      <p:sp>
        <p:nvSpPr>
          <p:cNvPr id="55314" name="Line 19"/>
          <p:cNvSpPr>
            <a:spLocks noChangeShapeType="1"/>
          </p:cNvSpPr>
          <p:nvPr/>
        </p:nvSpPr>
        <p:spPr bwMode="auto">
          <a:xfrm>
            <a:off x="3352800" y="5715000"/>
            <a:ext cx="0" cy="304800"/>
          </a:xfrm>
          <a:prstGeom prst="line">
            <a:avLst/>
          </a:prstGeom>
          <a:noFill/>
          <a:ln w="9525">
            <a:solidFill>
              <a:schemeClr val="tx1"/>
            </a:solidFill>
            <a:round/>
            <a:headEnd/>
            <a:tailEnd type="triangle" w="med" len="med"/>
          </a:ln>
        </p:spPr>
        <p:txBody>
          <a:bodyPr/>
          <a:lstStyle/>
          <a:p>
            <a:endParaRPr lang="en-US"/>
          </a:p>
        </p:txBody>
      </p:sp>
      <p:sp>
        <p:nvSpPr>
          <p:cNvPr id="55315" name="Text Box 20"/>
          <p:cNvSpPr txBox="1">
            <a:spLocks noChangeArrowheads="1"/>
          </p:cNvSpPr>
          <p:nvPr/>
        </p:nvSpPr>
        <p:spPr bwMode="auto">
          <a:xfrm>
            <a:off x="3429000" y="5638800"/>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Yes</a:t>
            </a:r>
          </a:p>
        </p:txBody>
      </p:sp>
      <p:sp>
        <p:nvSpPr>
          <p:cNvPr id="55316" name="Text Box 21"/>
          <p:cNvSpPr txBox="1">
            <a:spLocks noChangeArrowheads="1"/>
          </p:cNvSpPr>
          <p:nvPr/>
        </p:nvSpPr>
        <p:spPr bwMode="auto">
          <a:xfrm>
            <a:off x="5638800" y="2209800"/>
            <a:ext cx="1371600" cy="13112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Arial" charset="0"/>
              </a:rPr>
              <a:t>attachment security, distress alleviation</a:t>
            </a:r>
          </a:p>
        </p:txBody>
      </p:sp>
      <p:sp>
        <p:nvSpPr>
          <p:cNvPr id="55317" name="Text Box 22"/>
          <p:cNvSpPr txBox="1">
            <a:spLocks noChangeArrowheads="1"/>
          </p:cNvSpPr>
          <p:nvPr/>
        </p:nvSpPr>
        <p:spPr bwMode="auto">
          <a:xfrm>
            <a:off x="7543800" y="2362200"/>
            <a:ext cx="1143000" cy="10064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Arial" charset="0"/>
              </a:rPr>
              <a:t>Security-based strategies</a:t>
            </a:r>
          </a:p>
        </p:txBody>
      </p:sp>
      <p:sp>
        <p:nvSpPr>
          <p:cNvPr id="55318" name="Text Box 23"/>
          <p:cNvSpPr txBox="1">
            <a:spLocks noChangeArrowheads="1"/>
          </p:cNvSpPr>
          <p:nvPr/>
        </p:nvSpPr>
        <p:spPr bwMode="auto">
          <a:xfrm>
            <a:off x="6934200" y="381000"/>
            <a:ext cx="1905000" cy="1006475"/>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cs typeface="Arial" charset="0"/>
              </a:rPr>
              <a:t>Activation of other behavioral systems</a:t>
            </a:r>
          </a:p>
        </p:txBody>
      </p:sp>
      <p:sp>
        <p:nvSpPr>
          <p:cNvPr id="55319" name="Oval 24"/>
          <p:cNvSpPr>
            <a:spLocks noChangeArrowheads="1"/>
          </p:cNvSpPr>
          <p:nvPr/>
        </p:nvSpPr>
        <p:spPr bwMode="auto">
          <a:xfrm>
            <a:off x="5410200" y="1905000"/>
            <a:ext cx="1600200" cy="1905000"/>
          </a:xfrm>
          <a:prstGeom prst="ellipse">
            <a:avLst/>
          </a:prstGeom>
          <a:noFill/>
          <a:ln w="12700">
            <a:solidFill>
              <a:schemeClr val="tx1"/>
            </a:solidFill>
            <a:round/>
            <a:headEnd/>
            <a:tailEnd/>
          </a:ln>
        </p:spPr>
        <p:txBody>
          <a:bodyPr wrap="none" anchor="ctr"/>
          <a:lstStyle/>
          <a:p>
            <a:pPr eaLnBrk="0" hangingPunct="0"/>
            <a:endParaRPr lang="en-US"/>
          </a:p>
        </p:txBody>
      </p:sp>
      <p:sp>
        <p:nvSpPr>
          <p:cNvPr id="55320" name="Line 25"/>
          <p:cNvSpPr>
            <a:spLocks noChangeShapeType="1"/>
          </p:cNvSpPr>
          <p:nvPr/>
        </p:nvSpPr>
        <p:spPr bwMode="auto">
          <a:xfrm>
            <a:off x="4876800" y="2852738"/>
            <a:ext cx="533400" cy="0"/>
          </a:xfrm>
          <a:prstGeom prst="line">
            <a:avLst/>
          </a:prstGeom>
          <a:noFill/>
          <a:ln w="9525">
            <a:solidFill>
              <a:schemeClr val="tx1"/>
            </a:solidFill>
            <a:round/>
            <a:headEnd/>
            <a:tailEnd type="triangle" w="med" len="med"/>
          </a:ln>
        </p:spPr>
        <p:txBody>
          <a:bodyPr/>
          <a:lstStyle/>
          <a:p>
            <a:endParaRPr lang="en-US"/>
          </a:p>
        </p:txBody>
      </p:sp>
      <p:sp>
        <p:nvSpPr>
          <p:cNvPr id="55321" name="Text Box 26"/>
          <p:cNvSpPr txBox="1">
            <a:spLocks noChangeArrowheads="1"/>
          </p:cNvSpPr>
          <p:nvPr/>
        </p:nvSpPr>
        <p:spPr bwMode="auto">
          <a:xfrm>
            <a:off x="4824413" y="2906713"/>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Yes</a:t>
            </a:r>
          </a:p>
        </p:txBody>
      </p:sp>
      <p:sp>
        <p:nvSpPr>
          <p:cNvPr id="55322" name="Oval 27"/>
          <p:cNvSpPr>
            <a:spLocks noChangeArrowheads="1"/>
          </p:cNvSpPr>
          <p:nvPr/>
        </p:nvSpPr>
        <p:spPr bwMode="auto">
          <a:xfrm>
            <a:off x="7467600" y="2057400"/>
            <a:ext cx="1295400" cy="1600200"/>
          </a:xfrm>
          <a:prstGeom prst="ellipse">
            <a:avLst/>
          </a:prstGeom>
          <a:noFill/>
          <a:ln w="12700">
            <a:solidFill>
              <a:schemeClr val="tx1"/>
            </a:solidFill>
            <a:round/>
            <a:headEnd/>
            <a:tailEnd/>
          </a:ln>
        </p:spPr>
        <p:txBody>
          <a:bodyPr wrap="none" anchor="ctr"/>
          <a:lstStyle/>
          <a:p>
            <a:pPr eaLnBrk="0" hangingPunct="0"/>
            <a:endParaRPr lang="en-US"/>
          </a:p>
        </p:txBody>
      </p:sp>
      <p:sp>
        <p:nvSpPr>
          <p:cNvPr id="55323" name="Line 28"/>
          <p:cNvSpPr>
            <a:spLocks noChangeShapeType="1"/>
          </p:cNvSpPr>
          <p:nvPr/>
        </p:nvSpPr>
        <p:spPr bwMode="auto">
          <a:xfrm>
            <a:off x="7029450" y="2814638"/>
            <a:ext cx="438150" cy="4762"/>
          </a:xfrm>
          <a:prstGeom prst="line">
            <a:avLst/>
          </a:prstGeom>
          <a:noFill/>
          <a:ln w="12700">
            <a:solidFill>
              <a:schemeClr val="tx1"/>
            </a:solidFill>
            <a:round/>
            <a:headEnd/>
            <a:tailEnd type="triangle" w="med" len="med"/>
          </a:ln>
        </p:spPr>
        <p:txBody>
          <a:bodyPr/>
          <a:lstStyle/>
          <a:p>
            <a:endParaRPr lang="en-US"/>
          </a:p>
        </p:txBody>
      </p:sp>
      <p:sp>
        <p:nvSpPr>
          <p:cNvPr id="55324" name="Oval 29"/>
          <p:cNvSpPr>
            <a:spLocks noChangeArrowheads="1"/>
          </p:cNvSpPr>
          <p:nvPr/>
        </p:nvSpPr>
        <p:spPr bwMode="auto">
          <a:xfrm>
            <a:off x="6858000" y="304800"/>
            <a:ext cx="2057400" cy="1143000"/>
          </a:xfrm>
          <a:prstGeom prst="ellipse">
            <a:avLst/>
          </a:prstGeom>
          <a:noFill/>
          <a:ln w="12700">
            <a:solidFill>
              <a:schemeClr val="tx1"/>
            </a:solidFill>
            <a:round/>
            <a:headEnd/>
            <a:tailEnd/>
          </a:ln>
        </p:spPr>
        <p:txBody>
          <a:bodyPr wrap="none" anchor="ctr"/>
          <a:lstStyle/>
          <a:p>
            <a:pPr eaLnBrk="0" hangingPunct="0"/>
            <a:endParaRPr lang="en-US"/>
          </a:p>
        </p:txBody>
      </p:sp>
      <p:sp>
        <p:nvSpPr>
          <p:cNvPr id="55325" name="Line 30"/>
          <p:cNvSpPr>
            <a:spLocks noChangeShapeType="1"/>
          </p:cNvSpPr>
          <p:nvPr/>
        </p:nvSpPr>
        <p:spPr bwMode="auto">
          <a:xfrm flipV="1">
            <a:off x="8001000" y="1447800"/>
            <a:ext cx="0" cy="609600"/>
          </a:xfrm>
          <a:prstGeom prst="line">
            <a:avLst/>
          </a:prstGeom>
          <a:noFill/>
          <a:ln w="9525">
            <a:solidFill>
              <a:schemeClr val="tx1"/>
            </a:solidFill>
            <a:round/>
            <a:headEnd/>
            <a:tailEnd type="triangle" w="med" len="med"/>
          </a:ln>
        </p:spPr>
        <p:txBody>
          <a:bodyPr/>
          <a:lstStyle/>
          <a:p>
            <a:endParaRPr lang="en-US"/>
          </a:p>
        </p:txBody>
      </p:sp>
      <p:sp>
        <p:nvSpPr>
          <p:cNvPr id="55326" name="Line 31"/>
          <p:cNvSpPr>
            <a:spLocks noChangeShapeType="1"/>
          </p:cNvSpPr>
          <p:nvPr/>
        </p:nvSpPr>
        <p:spPr bwMode="auto">
          <a:xfrm>
            <a:off x="4419600" y="663575"/>
            <a:ext cx="2514600" cy="0"/>
          </a:xfrm>
          <a:prstGeom prst="line">
            <a:avLst/>
          </a:prstGeom>
          <a:noFill/>
          <a:ln w="9525">
            <a:solidFill>
              <a:schemeClr val="tx1"/>
            </a:solidFill>
            <a:round/>
            <a:headEnd/>
            <a:tailEnd type="triangle" w="med" len="med"/>
          </a:ln>
        </p:spPr>
        <p:txBody>
          <a:bodyPr/>
          <a:lstStyle/>
          <a:p>
            <a:endParaRPr lang="en-US"/>
          </a:p>
        </p:txBody>
      </p:sp>
      <p:sp>
        <p:nvSpPr>
          <p:cNvPr id="55327" name="Text Box 32"/>
          <p:cNvSpPr txBox="1">
            <a:spLocks noChangeArrowheads="1"/>
          </p:cNvSpPr>
          <p:nvPr/>
        </p:nvSpPr>
        <p:spPr bwMode="auto">
          <a:xfrm>
            <a:off x="4495800" y="609600"/>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No</a:t>
            </a:r>
          </a:p>
        </p:txBody>
      </p:sp>
      <p:sp>
        <p:nvSpPr>
          <p:cNvPr id="55328" name="Line 33"/>
          <p:cNvSpPr>
            <a:spLocks noChangeShapeType="1"/>
          </p:cNvSpPr>
          <p:nvPr/>
        </p:nvSpPr>
        <p:spPr bwMode="auto">
          <a:xfrm flipV="1">
            <a:off x="7848600" y="304800"/>
            <a:ext cx="0" cy="0"/>
          </a:xfrm>
          <a:prstGeom prst="line">
            <a:avLst/>
          </a:prstGeom>
          <a:noFill/>
          <a:ln w="9525">
            <a:solidFill>
              <a:schemeClr val="tx1"/>
            </a:solidFill>
            <a:round/>
            <a:headEnd/>
            <a:tailEnd/>
          </a:ln>
        </p:spPr>
        <p:txBody>
          <a:bodyPr/>
          <a:lstStyle/>
          <a:p>
            <a:endParaRPr lang="en-US"/>
          </a:p>
        </p:txBody>
      </p:sp>
      <p:sp>
        <p:nvSpPr>
          <p:cNvPr id="55329" name="Line 34"/>
          <p:cNvSpPr>
            <a:spLocks noChangeShapeType="1"/>
          </p:cNvSpPr>
          <p:nvPr/>
        </p:nvSpPr>
        <p:spPr bwMode="auto">
          <a:xfrm flipH="1">
            <a:off x="3841750" y="228600"/>
            <a:ext cx="4006850" cy="12700"/>
          </a:xfrm>
          <a:prstGeom prst="line">
            <a:avLst/>
          </a:prstGeom>
          <a:noFill/>
          <a:ln w="9525">
            <a:solidFill>
              <a:schemeClr val="tx1"/>
            </a:solidFill>
            <a:round/>
            <a:headEnd/>
            <a:tailEnd type="triangle" w="med" len="med"/>
          </a:ln>
        </p:spPr>
        <p:txBody>
          <a:bodyPr/>
          <a:lstStyle/>
          <a:p>
            <a:endParaRPr lang="en-US"/>
          </a:p>
        </p:txBody>
      </p:sp>
      <p:sp>
        <p:nvSpPr>
          <p:cNvPr id="55330" name="Line 35"/>
          <p:cNvSpPr>
            <a:spLocks noChangeShapeType="1"/>
          </p:cNvSpPr>
          <p:nvPr/>
        </p:nvSpPr>
        <p:spPr bwMode="auto">
          <a:xfrm flipV="1">
            <a:off x="7848600" y="228600"/>
            <a:ext cx="0" cy="76200"/>
          </a:xfrm>
          <a:prstGeom prst="line">
            <a:avLst/>
          </a:prstGeom>
          <a:noFill/>
          <a:ln w="9525">
            <a:solidFill>
              <a:schemeClr val="tx1"/>
            </a:solidFill>
            <a:round/>
            <a:headEnd/>
            <a:tailEnd/>
          </a:ln>
        </p:spPr>
        <p:txBody>
          <a:bodyPr/>
          <a:lstStyle/>
          <a:p>
            <a:endParaRPr lang="en-US"/>
          </a:p>
        </p:txBody>
      </p:sp>
      <p:sp>
        <p:nvSpPr>
          <p:cNvPr id="55331" name="Line 36"/>
          <p:cNvSpPr>
            <a:spLocks noChangeShapeType="1"/>
          </p:cNvSpPr>
          <p:nvPr/>
        </p:nvSpPr>
        <p:spPr bwMode="auto">
          <a:xfrm flipH="1">
            <a:off x="1066800" y="6172200"/>
            <a:ext cx="685800" cy="0"/>
          </a:xfrm>
          <a:prstGeom prst="line">
            <a:avLst/>
          </a:prstGeom>
          <a:noFill/>
          <a:ln w="9525">
            <a:solidFill>
              <a:schemeClr val="tx1"/>
            </a:solidFill>
            <a:round/>
            <a:headEnd/>
            <a:tailEnd/>
          </a:ln>
        </p:spPr>
        <p:txBody>
          <a:bodyPr/>
          <a:lstStyle/>
          <a:p>
            <a:endParaRPr lang="en-US"/>
          </a:p>
        </p:txBody>
      </p:sp>
      <p:sp>
        <p:nvSpPr>
          <p:cNvPr id="55332" name="Line 37"/>
          <p:cNvSpPr>
            <a:spLocks noChangeShapeType="1"/>
          </p:cNvSpPr>
          <p:nvPr/>
        </p:nvSpPr>
        <p:spPr bwMode="auto">
          <a:xfrm flipV="1">
            <a:off x="1066800" y="971550"/>
            <a:ext cx="9525" cy="5200650"/>
          </a:xfrm>
          <a:prstGeom prst="line">
            <a:avLst/>
          </a:prstGeom>
          <a:noFill/>
          <a:ln w="9525">
            <a:solidFill>
              <a:schemeClr val="tx1"/>
            </a:solidFill>
            <a:round/>
            <a:headEnd/>
            <a:tailEnd/>
          </a:ln>
        </p:spPr>
        <p:txBody>
          <a:bodyPr/>
          <a:lstStyle/>
          <a:p>
            <a:endParaRPr lang="en-US"/>
          </a:p>
        </p:txBody>
      </p:sp>
      <p:sp>
        <p:nvSpPr>
          <p:cNvPr id="55333" name="Line 38"/>
          <p:cNvSpPr>
            <a:spLocks noChangeShapeType="1"/>
          </p:cNvSpPr>
          <p:nvPr/>
        </p:nvSpPr>
        <p:spPr bwMode="auto">
          <a:xfrm flipV="1">
            <a:off x="1082675" y="2862263"/>
            <a:ext cx="820738" cy="77787"/>
          </a:xfrm>
          <a:prstGeom prst="line">
            <a:avLst/>
          </a:prstGeom>
          <a:noFill/>
          <a:ln w="9525">
            <a:solidFill>
              <a:schemeClr val="tx1"/>
            </a:solidFill>
            <a:round/>
            <a:headEnd/>
            <a:tailEnd type="triangle" w="med" len="med"/>
          </a:ln>
        </p:spPr>
        <p:txBody>
          <a:bodyPr/>
          <a:lstStyle/>
          <a:p>
            <a:endParaRPr lang="en-US"/>
          </a:p>
        </p:txBody>
      </p:sp>
      <p:sp>
        <p:nvSpPr>
          <p:cNvPr id="55334" name="Line 39"/>
          <p:cNvSpPr>
            <a:spLocks noChangeShapeType="1"/>
          </p:cNvSpPr>
          <p:nvPr/>
        </p:nvSpPr>
        <p:spPr bwMode="auto">
          <a:xfrm flipV="1">
            <a:off x="1066800" y="685800"/>
            <a:ext cx="1371600" cy="304800"/>
          </a:xfrm>
          <a:prstGeom prst="line">
            <a:avLst/>
          </a:prstGeom>
          <a:noFill/>
          <a:ln w="9525">
            <a:solidFill>
              <a:schemeClr val="tx1"/>
            </a:solidFill>
            <a:round/>
            <a:headEnd/>
            <a:tailEnd type="triangle" w="med" len="med"/>
          </a:ln>
        </p:spPr>
        <p:txBody>
          <a:bodyPr/>
          <a:lstStyle/>
          <a:p>
            <a:endParaRPr lang="en-US"/>
          </a:p>
        </p:txBody>
      </p:sp>
      <p:sp>
        <p:nvSpPr>
          <p:cNvPr id="55335" name="Text Box 40"/>
          <p:cNvSpPr txBox="1">
            <a:spLocks noChangeArrowheads="1"/>
          </p:cNvSpPr>
          <p:nvPr/>
        </p:nvSpPr>
        <p:spPr bwMode="auto">
          <a:xfrm>
            <a:off x="1468438" y="2501900"/>
            <a:ext cx="381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Arial" charset="0"/>
              </a:rPr>
              <a:t>+</a:t>
            </a:r>
          </a:p>
        </p:txBody>
      </p:sp>
      <p:sp>
        <p:nvSpPr>
          <p:cNvPr id="55336" name="Text Box 41"/>
          <p:cNvSpPr txBox="1">
            <a:spLocks noChangeArrowheads="1"/>
          </p:cNvSpPr>
          <p:nvPr/>
        </p:nvSpPr>
        <p:spPr bwMode="auto">
          <a:xfrm>
            <a:off x="2057400" y="381000"/>
            <a:ext cx="3810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Arial" charset="0"/>
              </a:rPr>
              <a:t>+</a:t>
            </a:r>
          </a:p>
        </p:txBody>
      </p:sp>
      <p:sp>
        <p:nvSpPr>
          <p:cNvPr id="55337" name="Text Box 42"/>
          <p:cNvSpPr txBox="1">
            <a:spLocks noChangeArrowheads="1"/>
          </p:cNvSpPr>
          <p:nvPr/>
        </p:nvSpPr>
        <p:spPr bwMode="auto">
          <a:xfrm>
            <a:off x="6019800" y="4953000"/>
            <a:ext cx="27432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Arial" charset="0"/>
              </a:rPr>
              <a:t>Deactivating strategies</a:t>
            </a:r>
          </a:p>
        </p:txBody>
      </p:sp>
      <p:sp>
        <p:nvSpPr>
          <p:cNvPr id="55338" name="Oval 43"/>
          <p:cNvSpPr>
            <a:spLocks noChangeArrowheads="1"/>
          </p:cNvSpPr>
          <p:nvPr/>
        </p:nvSpPr>
        <p:spPr bwMode="auto">
          <a:xfrm>
            <a:off x="5791200" y="4800600"/>
            <a:ext cx="3048000" cy="685800"/>
          </a:xfrm>
          <a:prstGeom prst="ellipse">
            <a:avLst/>
          </a:prstGeom>
          <a:noFill/>
          <a:ln w="12700">
            <a:solidFill>
              <a:schemeClr val="tx1"/>
            </a:solidFill>
            <a:round/>
            <a:headEnd/>
            <a:tailEnd/>
          </a:ln>
        </p:spPr>
        <p:txBody>
          <a:bodyPr wrap="none" anchor="ctr"/>
          <a:lstStyle/>
          <a:p>
            <a:pPr eaLnBrk="0" hangingPunct="0"/>
            <a:endParaRPr lang="en-US"/>
          </a:p>
        </p:txBody>
      </p:sp>
      <p:sp>
        <p:nvSpPr>
          <p:cNvPr id="55339" name="Line 44"/>
          <p:cNvSpPr>
            <a:spLocks noChangeShapeType="1"/>
          </p:cNvSpPr>
          <p:nvPr/>
        </p:nvSpPr>
        <p:spPr bwMode="auto">
          <a:xfrm>
            <a:off x="4876800" y="5105400"/>
            <a:ext cx="914400" cy="0"/>
          </a:xfrm>
          <a:prstGeom prst="line">
            <a:avLst/>
          </a:prstGeom>
          <a:noFill/>
          <a:ln w="9525">
            <a:solidFill>
              <a:schemeClr val="tx1"/>
            </a:solidFill>
            <a:round/>
            <a:headEnd/>
            <a:tailEnd type="triangle" w="med" len="med"/>
          </a:ln>
        </p:spPr>
        <p:txBody>
          <a:bodyPr/>
          <a:lstStyle/>
          <a:p>
            <a:endParaRPr lang="en-US"/>
          </a:p>
        </p:txBody>
      </p:sp>
      <p:sp>
        <p:nvSpPr>
          <p:cNvPr id="55340" name="Text Box 45"/>
          <p:cNvSpPr txBox="1">
            <a:spLocks noChangeArrowheads="1"/>
          </p:cNvSpPr>
          <p:nvPr/>
        </p:nvSpPr>
        <p:spPr bwMode="auto">
          <a:xfrm>
            <a:off x="4975225" y="5106988"/>
            <a:ext cx="7620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No</a:t>
            </a:r>
          </a:p>
        </p:txBody>
      </p:sp>
      <p:sp>
        <p:nvSpPr>
          <p:cNvPr id="55341" name="Line 46"/>
          <p:cNvSpPr>
            <a:spLocks noChangeShapeType="1"/>
          </p:cNvSpPr>
          <p:nvPr/>
        </p:nvSpPr>
        <p:spPr bwMode="auto">
          <a:xfrm>
            <a:off x="7391400" y="5486400"/>
            <a:ext cx="0" cy="1066800"/>
          </a:xfrm>
          <a:prstGeom prst="line">
            <a:avLst/>
          </a:prstGeom>
          <a:noFill/>
          <a:ln w="9525">
            <a:solidFill>
              <a:schemeClr val="tx1"/>
            </a:solidFill>
            <a:round/>
            <a:headEnd/>
            <a:tailEnd/>
          </a:ln>
        </p:spPr>
        <p:txBody>
          <a:bodyPr/>
          <a:lstStyle/>
          <a:p>
            <a:endParaRPr lang="en-US"/>
          </a:p>
        </p:txBody>
      </p:sp>
      <p:sp>
        <p:nvSpPr>
          <p:cNvPr id="55342" name="Line 47"/>
          <p:cNvSpPr>
            <a:spLocks noChangeShapeType="1"/>
          </p:cNvSpPr>
          <p:nvPr/>
        </p:nvSpPr>
        <p:spPr bwMode="auto">
          <a:xfrm flipH="1">
            <a:off x="762000" y="6553200"/>
            <a:ext cx="6629400" cy="0"/>
          </a:xfrm>
          <a:prstGeom prst="line">
            <a:avLst/>
          </a:prstGeom>
          <a:noFill/>
          <a:ln w="9525">
            <a:solidFill>
              <a:schemeClr val="tx1"/>
            </a:solidFill>
            <a:round/>
            <a:headEnd/>
            <a:tailEnd/>
          </a:ln>
        </p:spPr>
        <p:txBody>
          <a:bodyPr/>
          <a:lstStyle/>
          <a:p>
            <a:endParaRPr lang="en-US"/>
          </a:p>
        </p:txBody>
      </p:sp>
      <p:sp>
        <p:nvSpPr>
          <p:cNvPr id="55343" name="Line 48"/>
          <p:cNvSpPr>
            <a:spLocks noChangeShapeType="1"/>
          </p:cNvSpPr>
          <p:nvPr/>
        </p:nvSpPr>
        <p:spPr bwMode="auto">
          <a:xfrm flipV="1">
            <a:off x="762000" y="1371600"/>
            <a:ext cx="0" cy="5181600"/>
          </a:xfrm>
          <a:prstGeom prst="line">
            <a:avLst/>
          </a:prstGeom>
          <a:noFill/>
          <a:ln w="9525">
            <a:solidFill>
              <a:schemeClr val="tx1"/>
            </a:solidFill>
            <a:round/>
            <a:headEnd/>
            <a:tailEnd/>
          </a:ln>
        </p:spPr>
        <p:txBody>
          <a:bodyPr/>
          <a:lstStyle/>
          <a:p>
            <a:endParaRPr lang="en-US"/>
          </a:p>
        </p:txBody>
      </p:sp>
      <p:sp>
        <p:nvSpPr>
          <p:cNvPr id="55344" name="Line 49"/>
          <p:cNvSpPr>
            <a:spLocks noChangeShapeType="1"/>
          </p:cNvSpPr>
          <p:nvPr/>
        </p:nvSpPr>
        <p:spPr bwMode="auto">
          <a:xfrm flipV="1">
            <a:off x="762000" y="2971800"/>
            <a:ext cx="1524000" cy="533400"/>
          </a:xfrm>
          <a:prstGeom prst="line">
            <a:avLst/>
          </a:prstGeom>
          <a:noFill/>
          <a:ln w="9525">
            <a:solidFill>
              <a:schemeClr val="tx1"/>
            </a:solidFill>
            <a:round/>
            <a:headEnd/>
            <a:tailEnd type="triangle" w="med" len="med"/>
          </a:ln>
        </p:spPr>
        <p:txBody>
          <a:bodyPr/>
          <a:lstStyle/>
          <a:p>
            <a:endParaRPr lang="en-US"/>
          </a:p>
        </p:txBody>
      </p:sp>
      <p:sp>
        <p:nvSpPr>
          <p:cNvPr id="55345" name="Line 50"/>
          <p:cNvSpPr>
            <a:spLocks noChangeShapeType="1"/>
          </p:cNvSpPr>
          <p:nvPr/>
        </p:nvSpPr>
        <p:spPr bwMode="auto">
          <a:xfrm flipV="1">
            <a:off x="762000" y="838200"/>
            <a:ext cx="1981200" cy="533400"/>
          </a:xfrm>
          <a:prstGeom prst="line">
            <a:avLst/>
          </a:prstGeom>
          <a:noFill/>
          <a:ln w="9525">
            <a:solidFill>
              <a:schemeClr val="tx1"/>
            </a:solidFill>
            <a:round/>
            <a:headEnd/>
            <a:tailEnd type="triangle" w="med" len="med"/>
          </a:ln>
        </p:spPr>
        <p:txBody>
          <a:bodyPr/>
          <a:lstStyle/>
          <a:p>
            <a:endParaRPr lang="en-US"/>
          </a:p>
        </p:txBody>
      </p:sp>
      <p:sp>
        <p:nvSpPr>
          <p:cNvPr id="55346" name="Text Box 51"/>
          <p:cNvSpPr txBox="1">
            <a:spLocks noChangeArrowheads="1"/>
          </p:cNvSpPr>
          <p:nvPr/>
        </p:nvSpPr>
        <p:spPr bwMode="auto">
          <a:xfrm>
            <a:off x="2057400" y="28956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Arial" charset="0"/>
              </a:rPr>
              <a:t>-</a:t>
            </a:r>
          </a:p>
        </p:txBody>
      </p:sp>
      <p:sp>
        <p:nvSpPr>
          <p:cNvPr id="55347" name="Text Box 52"/>
          <p:cNvSpPr txBox="1">
            <a:spLocks noChangeArrowheads="1"/>
          </p:cNvSpPr>
          <p:nvPr/>
        </p:nvSpPr>
        <p:spPr bwMode="auto">
          <a:xfrm>
            <a:off x="2438400" y="7620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Arial" charset="0"/>
              </a:rPr>
              <a:t>-</a:t>
            </a:r>
          </a:p>
        </p:txBody>
      </p:sp>
      <p:sp>
        <p:nvSpPr>
          <p:cNvPr id="55348" name="Line 53"/>
          <p:cNvSpPr>
            <a:spLocks noChangeShapeType="1"/>
          </p:cNvSpPr>
          <p:nvPr/>
        </p:nvSpPr>
        <p:spPr bwMode="auto">
          <a:xfrm>
            <a:off x="3419475" y="1277938"/>
            <a:ext cx="0" cy="304800"/>
          </a:xfrm>
          <a:prstGeom prst="line">
            <a:avLst/>
          </a:prstGeom>
          <a:noFill/>
          <a:ln w="9525">
            <a:solidFill>
              <a:schemeClr val="tx1"/>
            </a:solidFill>
            <a:round/>
            <a:headEnd/>
            <a:tailEnd type="triangle" w="med" len="med"/>
          </a:ln>
        </p:spPr>
        <p:txBody>
          <a:bodyPr/>
          <a:lstStyle/>
          <a:p>
            <a:endParaRPr lang="en-US"/>
          </a:p>
        </p:txBody>
      </p:sp>
      <p:sp>
        <p:nvSpPr>
          <p:cNvPr id="763958" name="Oval 54"/>
          <p:cNvSpPr>
            <a:spLocks noChangeArrowheads="1"/>
          </p:cNvSpPr>
          <p:nvPr/>
        </p:nvSpPr>
        <p:spPr bwMode="auto">
          <a:xfrm>
            <a:off x="385763" y="125413"/>
            <a:ext cx="2841625" cy="6616700"/>
          </a:xfrm>
          <a:prstGeom prst="ellipse">
            <a:avLst/>
          </a:prstGeom>
          <a:noFill/>
          <a:ln w="38100">
            <a:solidFill>
              <a:srgbClr val="FFFF00"/>
            </a:solidFill>
            <a:round/>
            <a:headEnd/>
            <a:tailEnd/>
          </a:ln>
        </p:spPr>
        <p:txBody>
          <a:bodyPr wrap="none" anchor="ctr"/>
          <a:lstStyle/>
          <a:p>
            <a:pPr eaLnBrk="0" hangingPunct="0"/>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5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45" y="634585"/>
            <a:ext cx="8957440" cy="1143000"/>
          </a:xfrm>
        </p:spPr>
        <p:txBody>
          <a:bodyPr/>
          <a:lstStyle/>
          <a:p>
            <a:pPr eaLnBrk="1" hangingPunct="1"/>
            <a:r>
              <a:rPr lang="en-US" sz="3600" dirty="0" smtClean="0">
                <a:solidFill>
                  <a:srgbClr val="FFFF00"/>
                </a:solidFill>
                <a:latin typeface="Trebuchet MS" pitchFamily="34" charset="0"/>
              </a:rPr>
              <a:t>Aspects of the theory to be considered in this first of today’s two-part presentation</a:t>
            </a:r>
          </a:p>
        </p:txBody>
      </p:sp>
      <p:sp>
        <p:nvSpPr>
          <p:cNvPr id="57346" name="Rectangle 3"/>
          <p:cNvSpPr>
            <a:spLocks noGrp="1" noChangeArrowheads="1"/>
          </p:cNvSpPr>
          <p:nvPr>
            <p:ph type="body" idx="1"/>
          </p:nvPr>
        </p:nvSpPr>
        <p:spPr>
          <a:xfrm>
            <a:off x="193675" y="2123230"/>
            <a:ext cx="8653463" cy="4530725"/>
          </a:xfrm>
        </p:spPr>
        <p:txBody>
          <a:bodyPr/>
          <a:lstStyle/>
          <a:p>
            <a:pPr marL="465138" indent="-465138" eaLnBrk="1" hangingPunct="1">
              <a:spcBef>
                <a:spcPct val="40000"/>
              </a:spcBef>
            </a:pPr>
            <a:r>
              <a:rPr lang="en-US" sz="2800" dirty="0" smtClean="0">
                <a:effectLst/>
                <a:latin typeface="Trebuchet MS" pitchFamily="34" charset="0"/>
              </a:rPr>
              <a:t>Mental representations of self and others (</a:t>
            </a:r>
            <a:r>
              <a:rPr lang="en-US" sz="2800" dirty="0" err="1" smtClean="0">
                <a:effectLst/>
                <a:latin typeface="Trebuchet MS" pitchFamily="34" charset="0"/>
              </a:rPr>
              <a:t>Bowlby’s</a:t>
            </a:r>
            <a:r>
              <a:rPr lang="en-US" sz="2800" dirty="0" smtClean="0">
                <a:effectLst/>
                <a:latin typeface="Trebuchet MS" pitchFamily="34" charset="0"/>
              </a:rPr>
              <a:t> “internal working models”)</a:t>
            </a:r>
          </a:p>
          <a:p>
            <a:pPr marL="465138" indent="-465138" eaLnBrk="1" hangingPunct="1">
              <a:spcBef>
                <a:spcPct val="40000"/>
              </a:spcBef>
            </a:pPr>
            <a:r>
              <a:rPr lang="en-US" sz="2800" dirty="0" smtClean="0">
                <a:effectLst/>
                <a:latin typeface="Trebuchet MS" pitchFamily="34" charset="0"/>
              </a:rPr>
              <a:t>Attachment system activation in the lab</a:t>
            </a:r>
          </a:p>
          <a:p>
            <a:pPr marL="465138" indent="-465138" eaLnBrk="1" hangingPunct="1">
              <a:spcBef>
                <a:spcPct val="40000"/>
              </a:spcBef>
            </a:pPr>
            <a:r>
              <a:rPr lang="en-US" sz="2800" dirty="0" smtClean="0">
                <a:effectLst/>
                <a:latin typeface="Trebuchet MS" pitchFamily="34" charset="0"/>
              </a:rPr>
              <a:t>Attachment insecurities and emotion regulation</a:t>
            </a:r>
          </a:p>
          <a:p>
            <a:pPr marL="465138" indent="-465138" eaLnBrk="1" hangingPunct="1">
              <a:spcBef>
                <a:spcPct val="40000"/>
              </a:spcBef>
            </a:pPr>
            <a:r>
              <a:rPr lang="en-US" sz="2800" dirty="0" smtClean="0">
                <a:effectLst/>
                <a:latin typeface="Trebuchet MS" pitchFamily="34" charset="0"/>
              </a:rPr>
              <a:t>Ambivalence</a:t>
            </a:r>
          </a:p>
          <a:p>
            <a:pPr marL="465138" indent="-465138" eaLnBrk="1" hangingPunct="1">
              <a:spcBef>
                <a:spcPct val="40000"/>
              </a:spcBef>
            </a:pPr>
            <a:r>
              <a:rPr lang="en-US" sz="2800" dirty="0" smtClean="0">
                <a:effectLst/>
                <a:latin typeface="Trebuchet MS" pitchFamily="34" charset="0"/>
              </a:rPr>
              <a:t>Attachment, caregiving, and sex in couple relationships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55575" y="1600200"/>
            <a:ext cx="8988425" cy="4210050"/>
          </a:xfrm>
        </p:spPr>
        <p:txBody>
          <a:bodyPr/>
          <a:lstStyle/>
          <a:p>
            <a:pPr eaLnBrk="1" hangingPunct="1">
              <a:defRPr/>
            </a:pPr>
            <a:r>
              <a:rPr lang="en-US" sz="4000" dirty="0" smtClean="0">
                <a:solidFill>
                  <a:srgbClr val="FFFF00"/>
                </a:solidFill>
                <a:effectLst>
                  <a:outerShdw blurRad="38100" dist="38100" dir="2700000" algn="tl">
                    <a:srgbClr val="000000">
                      <a:alpha val="43137"/>
                    </a:srgbClr>
                  </a:outerShdw>
                </a:effectLst>
                <a:latin typeface="Trebuchet MS" pitchFamily="34" charset="0"/>
              </a:rPr>
              <a:t>First Issue  </a:t>
            </a:r>
            <a:br>
              <a:rPr lang="en-US" sz="4000" dirty="0" smtClean="0">
                <a:solidFill>
                  <a:srgbClr val="FFFF00"/>
                </a:solidFill>
                <a:effectLst>
                  <a:outerShdw blurRad="38100" dist="38100" dir="2700000" algn="tl">
                    <a:srgbClr val="000000">
                      <a:alpha val="43137"/>
                    </a:srgbClr>
                  </a:outerShdw>
                </a:effectLst>
                <a:latin typeface="Trebuchet MS" pitchFamily="34" charset="0"/>
              </a:rPr>
            </a:br>
            <a:r>
              <a:rPr lang="en-US" sz="4000" dirty="0" smtClean="0">
                <a:solidFill>
                  <a:srgbClr val="FFFF00"/>
                </a:solidFill>
                <a:effectLst>
                  <a:outerShdw blurRad="38100" dist="38100" dir="2700000" algn="tl">
                    <a:srgbClr val="000000">
                      <a:alpha val="43137"/>
                    </a:srgbClr>
                  </a:outerShdw>
                </a:effectLst>
                <a:latin typeface="Trebuchet MS" pitchFamily="34" charset="0"/>
              </a:rPr>
              <a:t/>
            </a:r>
            <a:br>
              <a:rPr lang="en-US" sz="4000" dirty="0" smtClean="0">
                <a:solidFill>
                  <a:srgbClr val="FFFF00"/>
                </a:solidFill>
                <a:effectLst>
                  <a:outerShdw blurRad="38100" dist="38100" dir="2700000" algn="tl">
                    <a:srgbClr val="000000">
                      <a:alpha val="43137"/>
                    </a:srgbClr>
                  </a:outerShdw>
                </a:effectLst>
                <a:latin typeface="Trebuchet MS"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rPr>
              <a:t>Attachment Insecurities and Mental Representations of Self and Others </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rPr>
              <a:t>(in Dreams and Attachment-Related Mental Scripts)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6513" y="252413"/>
            <a:ext cx="9144000" cy="1371600"/>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Attachment insecurities and dreams</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2800" dirty="0" smtClean="0">
                <a:solidFill>
                  <a:srgbClr val="FFFF00"/>
                </a:solidFill>
                <a:effectLst>
                  <a:outerShdw blurRad="38100" dist="38100" dir="2700000" algn="tl">
                    <a:srgbClr val="000000">
                      <a:alpha val="43137"/>
                    </a:srgbClr>
                  </a:outerShdw>
                </a:effectLst>
                <a:latin typeface="Trebuchet MS" pitchFamily="34" charset="0"/>
              </a:rPr>
              <a:t>(Mikulincer, Shaver, &amp; </a:t>
            </a:r>
            <a:r>
              <a:rPr lang="en-US" sz="2800" dirty="0" err="1" smtClean="0">
                <a:solidFill>
                  <a:srgbClr val="FFFF00"/>
                </a:solidFill>
                <a:effectLst>
                  <a:outerShdw blurRad="38100" dist="38100" dir="2700000" algn="tl">
                    <a:srgbClr val="000000">
                      <a:alpha val="43137"/>
                    </a:srgbClr>
                  </a:outerShdw>
                </a:effectLst>
                <a:latin typeface="Trebuchet MS" pitchFamily="34" charset="0"/>
              </a:rPr>
              <a:t>Avihou-Kanza</a:t>
            </a:r>
            <a:r>
              <a:rPr lang="en-US" sz="2800" dirty="0" smtClean="0">
                <a:solidFill>
                  <a:srgbClr val="FFFF00"/>
                </a:solidFill>
                <a:effectLst>
                  <a:outerShdw blurRad="38100" dist="38100" dir="2700000" algn="tl">
                    <a:srgbClr val="000000">
                      <a:alpha val="43137"/>
                    </a:srgbClr>
                  </a:outerShdw>
                </a:effectLst>
                <a:latin typeface="Trebuchet MS" pitchFamily="34" charset="0"/>
              </a:rPr>
              <a:t>, A&amp;HD, 2011)</a:t>
            </a:r>
          </a:p>
        </p:txBody>
      </p:sp>
      <p:sp>
        <p:nvSpPr>
          <p:cNvPr id="61442" name="Rectangle 3"/>
          <p:cNvSpPr>
            <a:spLocks noGrp="1" noChangeArrowheads="1"/>
          </p:cNvSpPr>
          <p:nvPr>
            <p:ph type="body" idx="1"/>
          </p:nvPr>
        </p:nvSpPr>
        <p:spPr>
          <a:xfrm>
            <a:off x="228600" y="1585913"/>
            <a:ext cx="8763000" cy="4762500"/>
          </a:xfrm>
        </p:spPr>
        <p:txBody>
          <a:bodyPr/>
          <a:lstStyle/>
          <a:p>
            <a:pPr eaLnBrk="1" hangingPunct="1">
              <a:lnSpc>
                <a:spcPct val="90000"/>
              </a:lnSpc>
              <a:spcBef>
                <a:spcPct val="40000"/>
              </a:spcBef>
            </a:pPr>
            <a:r>
              <a:rPr lang="en-US" sz="2400" smtClean="0">
                <a:effectLst/>
                <a:latin typeface="Trebuchet MS" pitchFamily="34" charset="0"/>
              </a:rPr>
              <a:t>Participants were asked to recall dreams each morning for 30 days and write a brief account of each one, yielding 14 dreams apiece, on average</a:t>
            </a:r>
          </a:p>
          <a:p>
            <a:pPr eaLnBrk="1" hangingPunct="1">
              <a:lnSpc>
                <a:spcPct val="90000"/>
              </a:lnSpc>
              <a:spcBef>
                <a:spcPct val="40000"/>
              </a:spcBef>
            </a:pPr>
            <a:r>
              <a:rPr lang="en-US" sz="2400" smtClean="0">
                <a:effectLst/>
                <a:latin typeface="Trebuchet MS" pitchFamily="34" charset="0"/>
              </a:rPr>
              <a:t>Two ‘blind’ independent judges used Luborsky’s Core Conflictual Relationship Themes coding system to characterize how dreamers represented self and others.</a:t>
            </a:r>
          </a:p>
          <a:p>
            <a:pPr eaLnBrk="1" hangingPunct="1">
              <a:lnSpc>
                <a:spcPct val="90000"/>
              </a:lnSpc>
              <a:spcBef>
                <a:spcPct val="50000"/>
              </a:spcBef>
            </a:pPr>
            <a:r>
              <a:rPr lang="en-US" sz="2400" smtClean="0">
                <a:effectLst/>
                <a:latin typeface="Trebuchet MS" pitchFamily="34" charset="0"/>
              </a:rPr>
              <a:t>Dreams reported by individuals high in attachment anxiety included more representations of self as anxious, weak, and helpless, and more portrayals of others as unloving.</a:t>
            </a:r>
          </a:p>
          <a:p>
            <a:pPr eaLnBrk="1" hangingPunct="1">
              <a:lnSpc>
                <a:spcPct val="90000"/>
              </a:lnSpc>
              <a:spcBef>
                <a:spcPct val="50000"/>
              </a:spcBef>
            </a:pPr>
            <a:r>
              <a:rPr lang="en-US" sz="2400" smtClean="0">
                <a:effectLst/>
                <a:latin typeface="Trebuchet MS" pitchFamily="34" charset="0"/>
              </a:rPr>
              <a:t>Avoidant attachment was associated with representations of self as less responsive (more distant, uncooperative, unexpressive, and angry) toward cold or hostile others.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68288"/>
            <a:ext cx="9144000" cy="817562"/>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Sample secure dream</a:t>
            </a:r>
          </a:p>
        </p:txBody>
      </p:sp>
      <p:sp>
        <p:nvSpPr>
          <p:cNvPr id="933891" name="Rectangle 3"/>
          <p:cNvSpPr>
            <a:spLocks noGrp="1" noChangeArrowheads="1"/>
          </p:cNvSpPr>
          <p:nvPr>
            <p:ph type="body" idx="1"/>
          </p:nvPr>
        </p:nvSpPr>
        <p:spPr>
          <a:xfrm>
            <a:off x="-6350" y="1152525"/>
            <a:ext cx="8994775" cy="5502275"/>
          </a:xfrm>
        </p:spPr>
        <p:txBody>
          <a:bodyPr/>
          <a:lstStyle/>
          <a:p>
            <a:pPr eaLnBrk="1" hangingPunct="1">
              <a:lnSpc>
                <a:spcPct val="95000"/>
              </a:lnSpc>
              <a:spcBef>
                <a:spcPct val="50000"/>
              </a:spcBef>
              <a:buFont typeface="Wingdings" pitchFamily="2" charset="2"/>
              <a:buNone/>
              <a:defRPr/>
            </a:pPr>
            <a:r>
              <a:rPr lang="en-US" sz="2000" b="1" dirty="0" smtClean="0">
                <a:latin typeface="Trebuchet MS" pitchFamily="34" charset="0"/>
              </a:rPr>
              <a:t>	Reported by a young woman who scored low on both the anxiety and avoidance scales of the ECR, and whom regard as secure:</a:t>
            </a:r>
          </a:p>
          <a:p>
            <a:pPr lvl="1" eaLnBrk="1" hangingPunct="1">
              <a:lnSpc>
                <a:spcPct val="95000"/>
              </a:lnSpc>
              <a:spcBef>
                <a:spcPct val="0"/>
              </a:spcBef>
              <a:buFontTx/>
              <a:buNone/>
              <a:defRPr/>
            </a:pPr>
            <a:endParaRPr lang="en-US" sz="2000" b="1" dirty="0" smtClean="0">
              <a:latin typeface="Trebuchet MS" pitchFamily="34" charset="0"/>
            </a:endParaRPr>
          </a:p>
          <a:p>
            <a:pPr eaLnBrk="1" hangingPunct="1">
              <a:lnSpc>
                <a:spcPct val="95000"/>
              </a:lnSpc>
              <a:spcBef>
                <a:spcPct val="0"/>
              </a:spcBef>
              <a:buFont typeface="Wingdings" pitchFamily="2" charset="2"/>
              <a:buNone/>
              <a:defRPr/>
            </a:pPr>
            <a:r>
              <a:rPr lang="en-US" sz="2000" i="1" dirty="0" smtClean="0">
                <a:effectLst/>
                <a:latin typeface="Trebuchet MS" pitchFamily="34" charset="0"/>
              </a:rPr>
              <a:t>     I was sitting in my elementary school library reading a book, which seemed very natural even though I haven’t been there for years. I spoke with friends and teachers, and the place was just as it used to be. The principal came in and started yelling at us, saying we were barbaric children. At first I thought we might have been noisy and deserved this rebuke, but I told him that, despite whatever bad behavior we engaged in, we didn’t deserve such treatment and he had overlooked my many good qualities. I felt that despite being a little girl, I had enough self-esteem to tell him he was wrong. So I got up and told him I was not a barbarian and I came to the library to read books that I like. He then apologized. I felt proud of myself. At that instant, my mom appeared, hugged me, and said I was okay and she was also proud of me. (I don’t know how my mom got there.) She then took me to some fun place; I don’t know where. I just remember that we laughed a lot and bought some silly things – maybe in a mall.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31775"/>
            <a:ext cx="9144000" cy="701675"/>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Sample anxious dream</a:t>
            </a:r>
          </a:p>
        </p:txBody>
      </p:sp>
      <p:sp>
        <p:nvSpPr>
          <p:cNvPr id="935939" name="Rectangle 3"/>
          <p:cNvSpPr>
            <a:spLocks noGrp="1" noChangeArrowheads="1"/>
          </p:cNvSpPr>
          <p:nvPr>
            <p:ph type="body" idx="1"/>
          </p:nvPr>
        </p:nvSpPr>
        <p:spPr>
          <a:xfrm>
            <a:off x="77788" y="960438"/>
            <a:ext cx="8934450" cy="5772150"/>
          </a:xfrm>
        </p:spPr>
        <p:txBody>
          <a:bodyPr/>
          <a:lstStyle/>
          <a:p>
            <a:pPr eaLnBrk="1" hangingPunct="1">
              <a:lnSpc>
                <a:spcPct val="95000"/>
              </a:lnSpc>
              <a:spcBef>
                <a:spcPct val="50000"/>
              </a:spcBef>
              <a:buFont typeface="Wingdings" pitchFamily="2" charset="2"/>
              <a:buNone/>
              <a:defRPr/>
            </a:pPr>
            <a:r>
              <a:rPr lang="en-US" sz="2000" b="1" smtClean="0">
                <a:latin typeface="Trebuchet MS" pitchFamily="34" charset="0"/>
              </a:rPr>
              <a:t>	Reported by a young man who scored high on attachment anxiety:</a:t>
            </a:r>
          </a:p>
          <a:p>
            <a:pPr lvl="1" eaLnBrk="1" hangingPunct="1">
              <a:lnSpc>
                <a:spcPct val="95000"/>
              </a:lnSpc>
              <a:spcBef>
                <a:spcPct val="0"/>
              </a:spcBef>
              <a:buFontTx/>
              <a:buNone/>
              <a:defRPr/>
            </a:pPr>
            <a:endParaRPr lang="en-US" sz="2000" b="1" smtClean="0">
              <a:latin typeface="Trebuchet MS" pitchFamily="34" charset="0"/>
            </a:endParaRPr>
          </a:p>
          <a:p>
            <a:pPr eaLnBrk="1" hangingPunct="1">
              <a:lnSpc>
                <a:spcPct val="95000"/>
              </a:lnSpc>
              <a:spcBef>
                <a:spcPct val="0"/>
              </a:spcBef>
              <a:buFont typeface="Wingdings" pitchFamily="2" charset="2"/>
              <a:buNone/>
              <a:defRPr/>
            </a:pPr>
            <a:r>
              <a:rPr lang="en-US" sz="2000" i="1" smtClean="0">
                <a:effectLst/>
                <a:latin typeface="Trebuchet MS" pitchFamily="34" charset="0"/>
              </a:rPr>
              <a:t>     I’m arguing with friends about who teaches a particular course. I start running toward the city and see a bank robbery in progress. Suddenly I realize that I am the bank robber! I’m debating with myself about whether I should break into the bank or not, and I decide that I should. I get into the bank and yell, “Give me the money!” The teller stoops down below the counter, gets the money, and hands it to me, and I run away. While exiting the bank, I shoot three times in the air and then run down the street with the weapon wrapped in a quilt. While running, I suddenly think about what I’ve done and what a bad person I am: “Maybe I hit someone while shooting in the air.” I’m debating with myself about where to run and suddenly notice that the money has disappeared. I think, “Why can’t I do something right for once?” I want to cry. Suddenly the cops arrive. I say, “Take me. Maybe it’s for the best that I go to jail. No one cares about me anyhow.” I feel really ashamed of what I did. Suddenly my dad appears and yells at me: “How dare you do such a foolish thing! You deserve to go to jail. You’re worthless.” It hurts, but I know that what he says is true.</a:t>
            </a:r>
            <a:r>
              <a:rPr lang="en-US" sz="2000" i="1" smtClean="0">
                <a:latin typeface="Trebuchet MS"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8100"/>
            <a:ext cx="9144000" cy="779463"/>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Sample avoidant dream</a:t>
            </a:r>
          </a:p>
        </p:txBody>
      </p:sp>
      <p:sp>
        <p:nvSpPr>
          <p:cNvPr id="937987" name="Rectangle 3"/>
          <p:cNvSpPr>
            <a:spLocks noGrp="1" noChangeArrowheads="1"/>
          </p:cNvSpPr>
          <p:nvPr>
            <p:ph type="body" idx="1"/>
          </p:nvPr>
        </p:nvSpPr>
        <p:spPr>
          <a:xfrm>
            <a:off x="0" y="806450"/>
            <a:ext cx="9144000" cy="5926138"/>
          </a:xfrm>
        </p:spPr>
        <p:txBody>
          <a:bodyPr/>
          <a:lstStyle/>
          <a:p>
            <a:pPr eaLnBrk="1" hangingPunct="1">
              <a:lnSpc>
                <a:spcPct val="95000"/>
              </a:lnSpc>
              <a:spcBef>
                <a:spcPct val="45000"/>
              </a:spcBef>
              <a:spcAft>
                <a:spcPct val="50000"/>
              </a:spcAft>
              <a:buFont typeface="Wingdings" pitchFamily="2" charset="2"/>
              <a:buNone/>
              <a:defRPr/>
            </a:pPr>
            <a:r>
              <a:rPr lang="en-US" sz="2000" b="1" dirty="0" smtClean="0">
                <a:latin typeface="Trebuchet MS" pitchFamily="34" charset="0"/>
              </a:rPr>
              <a:t>	Reported by a young woman who scored high on avoidant attachment:</a:t>
            </a:r>
          </a:p>
          <a:p>
            <a:pPr eaLnBrk="1" hangingPunct="1">
              <a:lnSpc>
                <a:spcPct val="95000"/>
              </a:lnSpc>
              <a:buClr>
                <a:schemeClr val="tx1"/>
              </a:buClr>
              <a:buFont typeface="Wingdings" pitchFamily="2" charset="2"/>
              <a:buNone/>
              <a:defRPr/>
            </a:pPr>
            <a:r>
              <a:rPr lang="en-US" sz="2000" i="1" dirty="0" smtClean="0">
                <a:latin typeface="Trebuchet MS" pitchFamily="34" charset="0"/>
              </a:rPr>
              <a:t>    My parents wanted me to go with them to my grandma’s house, and a discussion ensued about whether it was worth going and if she would or wouldn’t have food for us. I said I didn’t want to go, and I went into the backyard alone. There was a “cat party” going on, and many disgusting, filthy black cats were sitting in a circle, facing out, with their backs toward each other. Every cat screamed, one at a time, and if the cat opposite to that one correctly identified the screamer, that cat won. I sat in the corner with my computer and was afraid to move. I thought, “Why didn’t they run away when they saw me?” I realized that because there were so many of them, they knew they had power over me and could easily wipe me out. Suddenly, my computer fell and landed close to the cats. I had to save it, so I got closer to them, but when I did, they jumped on the computer and threatened me with aggressive expressions and horrible screams. They started to sing, “If you don’t go home, you’ll have to tell us who is a nice cat.” I had to answer with a song saying that all of them were nice. They then let me have my computer. I wanted to destroy them one by one, but instead I went inside with the computer . . . and woke up in terror.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79463"/>
            <a:ext cx="9256713" cy="923925"/>
          </a:xfrm>
        </p:spPr>
        <p:txBody>
          <a:bodyPr/>
          <a:lstStyle/>
          <a:p>
            <a:pPr eaLnBrk="1" hangingPunct="1">
              <a:defRPr/>
            </a:pPr>
            <a:r>
              <a:rPr lang="en-US" sz="3200" dirty="0" smtClean="0">
                <a:solidFill>
                  <a:srgbClr val="FFFF00"/>
                </a:solidFill>
                <a:effectLst>
                  <a:outerShdw blurRad="38100" dist="38100" dir="2700000" algn="tl">
                    <a:srgbClr val="000000">
                      <a:alpha val="43137"/>
                    </a:srgbClr>
                  </a:outerShdw>
                </a:effectLst>
                <a:latin typeface="Trebuchet MS" pitchFamily="34" charset="0"/>
              </a:rPr>
              <a:t>Knowledge of the “secure-base script”</a:t>
            </a:r>
            <a:br>
              <a:rPr lang="en-US" sz="3200" dirty="0" smtClean="0">
                <a:solidFill>
                  <a:srgbClr val="FFFF00"/>
                </a:solidFill>
                <a:effectLst>
                  <a:outerShdw blurRad="38100" dist="38100" dir="2700000" algn="tl">
                    <a:srgbClr val="000000">
                      <a:alpha val="43137"/>
                    </a:srgbClr>
                  </a:outerShdw>
                </a:effectLst>
                <a:latin typeface="Trebuchet MS" pitchFamily="34" charset="0"/>
              </a:rPr>
            </a:br>
            <a:r>
              <a:rPr lang="en-US" sz="3200" dirty="0" smtClean="0">
                <a:solidFill>
                  <a:srgbClr val="FFFF00"/>
                </a:solidFill>
                <a:effectLst>
                  <a:outerShdw blurRad="38100" dist="38100" dir="2700000" algn="tl">
                    <a:srgbClr val="000000">
                      <a:alpha val="43137"/>
                    </a:srgbClr>
                  </a:outerShdw>
                </a:effectLst>
                <a:latin typeface="Trebuchet MS" pitchFamily="34" charset="0"/>
              </a:rPr>
              <a:t>(</a:t>
            </a:r>
            <a:r>
              <a:rPr lang="en-US" sz="2600" dirty="0" smtClean="0">
                <a:solidFill>
                  <a:srgbClr val="FFFF00"/>
                </a:solidFill>
                <a:effectLst>
                  <a:outerShdw blurRad="38100" dist="38100" dir="2700000" algn="tl">
                    <a:srgbClr val="000000">
                      <a:alpha val="43137"/>
                    </a:srgbClr>
                  </a:outerShdw>
                </a:effectLst>
                <a:latin typeface="Trebuchet MS" pitchFamily="34" charset="0"/>
              </a:rPr>
              <a:t>Mikulincer, Shaver, et al., </a:t>
            </a:r>
            <a:r>
              <a:rPr lang="en-US" sz="2600" i="1" dirty="0" smtClean="0">
                <a:solidFill>
                  <a:srgbClr val="FFFF00"/>
                </a:solidFill>
                <a:effectLst>
                  <a:outerShdw blurRad="38100" dist="38100" dir="2700000" algn="tl">
                    <a:srgbClr val="000000">
                      <a:alpha val="43137"/>
                    </a:srgbClr>
                  </a:outerShdw>
                </a:effectLst>
                <a:latin typeface="Trebuchet MS" pitchFamily="34" charset="0"/>
              </a:rPr>
              <a:t>JPSP</a:t>
            </a:r>
            <a:r>
              <a:rPr lang="en-US" sz="2600" dirty="0" smtClean="0">
                <a:solidFill>
                  <a:srgbClr val="FFFF00"/>
                </a:solidFill>
                <a:effectLst>
                  <a:outerShdw blurRad="38100" dist="38100" dir="2700000" algn="tl">
                    <a:srgbClr val="000000">
                      <a:alpha val="43137"/>
                    </a:srgbClr>
                  </a:outerShdw>
                </a:effectLst>
                <a:latin typeface="Trebuchet MS" pitchFamily="34" charset="0"/>
              </a:rPr>
              <a:t>, 2009)</a:t>
            </a:r>
          </a:p>
        </p:txBody>
      </p:sp>
      <p:sp>
        <p:nvSpPr>
          <p:cNvPr id="69634" name="Rectangle 3"/>
          <p:cNvSpPr>
            <a:spLocks noGrp="1" noChangeArrowheads="1"/>
          </p:cNvSpPr>
          <p:nvPr>
            <p:ph type="body" idx="1"/>
          </p:nvPr>
        </p:nvSpPr>
        <p:spPr>
          <a:xfrm>
            <a:off x="309563" y="2074863"/>
            <a:ext cx="8642350" cy="3851275"/>
          </a:xfrm>
        </p:spPr>
        <p:txBody>
          <a:bodyPr/>
          <a:lstStyle/>
          <a:p>
            <a:pPr marL="0" indent="0" eaLnBrk="1" hangingPunct="1">
              <a:lnSpc>
                <a:spcPct val="150000"/>
              </a:lnSpc>
              <a:spcBef>
                <a:spcPct val="30000"/>
              </a:spcBef>
              <a:buFont typeface="Wingdings" pitchFamily="2" charset="2"/>
              <a:buNone/>
            </a:pPr>
            <a:r>
              <a:rPr lang="en-US" sz="2800" smtClean="0">
                <a:effectLst/>
                <a:latin typeface="Trebuchet MS" pitchFamily="34" charset="0"/>
              </a:rPr>
              <a:t>Harriet Waters showed that attachment security, measured in children, is related to implicit understanding of what she calls the secure-base script: “If I’m threatened or distressed, I can turn to an attachment figure for help, I will be comforted, and I can then return safely to other matters.”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85788"/>
            <a:ext cx="9256713" cy="922337"/>
          </a:xfrm>
        </p:spPr>
        <p:txBody>
          <a:bodyPr/>
          <a:lstStyle/>
          <a:p>
            <a:pPr eaLnBrk="1" hangingPunct="1">
              <a:defRPr/>
            </a:pPr>
            <a:r>
              <a:rPr lang="en-US" sz="3200" dirty="0" smtClean="0">
                <a:solidFill>
                  <a:srgbClr val="FFFF00"/>
                </a:solidFill>
                <a:effectLst>
                  <a:outerShdw blurRad="38100" dist="38100" dir="2700000" algn="tl">
                    <a:srgbClr val="000000">
                      <a:alpha val="43137"/>
                    </a:srgbClr>
                  </a:outerShdw>
                </a:effectLst>
                <a:latin typeface="Trebuchet MS" pitchFamily="34" charset="0"/>
              </a:rPr>
              <a:t>Empirical findings </a:t>
            </a:r>
            <a:br>
              <a:rPr lang="en-US" sz="3200" dirty="0" smtClean="0">
                <a:solidFill>
                  <a:srgbClr val="FFFF00"/>
                </a:solidFill>
                <a:effectLst>
                  <a:outerShdw blurRad="38100" dist="38100" dir="2700000" algn="tl">
                    <a:srgbClr val="000000">
                      <a:alpha val="43137"/>
                    </a:srgbClr>
                  </a:outerShdw>
                </a:effectLst>
                <a:latin typeface="Trebuchet MS" pitchFamily="34" charset="0"/>
              </a:rPr>
            </a:br>
            <a:r>
              <a:rPr lang="en-US" sz="3200" dirty="0" smtClean="0">
                <a:solidFill>
                  <a:srgbClr val="FFFF00"/>
                </a:solidFill>
                <a:effectLst>
                  <a:outerShdw blurRad="38100" dist="38100" dir="2700000" algn="tl">
                    <a:srgbClr val="000000">
                      <a:alpha val="43137"/>
                    </a:srgbClr>
                  </a:outerShdw>
                </a:effectLst>
                <a:latin typeface="Trebuchet MS" pitchFamily="34" charset="0"/>
              </a:rPr>
              <a:t>(</a:t>
            </a:r>
            <a:r>
              <a:rPr lang="en-US" sz="2600" dirty="0" smtClean="0">
                <a:solidFill>
                  <a:srgbClr val="FFFF00"/>
                </a:solidFill>
                <a:effectLst>
                  <a:outerShdw blurRad="38100" dist="38100" dir="2700000" algn="tl">
                    <a:srgbClr val="000000">
                      <a:alpha val="43137"/>
                    </a:srgbClr>
                  </a:outerShdw>
                </a:effectLst>
                <a:latin typeface="Trebuchet MS" pitchFamily="34" charset="0"/>
              </a:rPr>
              <a:t>Mikulincer, Shaver, et al., </a:t>
            </a:r>
            <a:r>
              <a:rPr lang="en-US" sz="2600" i="1" dirty="0" smtClean="0">
                <a:solidFill>
                  <a:srgbClr val="FFFF00"/>
                </a:solidFill>
                <a:effectLst>
                  <a:outerShdw blurRad="38100" dist="38100" dir="2700000" algn="tl">
                    <a:srgbClr val="000000">
                      <a:alpha val="43137"/>
                    </a:srgbClr>
                  </a:outerShdw>
                </a:effectLst>
                <a:latin typeface="Trebuchet MS" pitchFamily="34" charset="0"/>
              </a:rPr>
              <a:t>JPSP</a:t>
            </a:r>
            <a:r>
              <a:rPr lang="en-US" sz="2600" dirty="0" smtClean="0">
                <a:solidFill>
                  <a:srgbClr val="FFFF00"/>
                </a:solidFill>
                <a:effectLst>
                  <a:outerShdw blurRad="38100" dist="38100" dir="2700000" algn="tl">
                    <a:srgbClr val="000000">
                      <a:alpha val="43137"/>
                    </a:srgbClr>
                  </a:outerShdw>
                </a:effectLst>
                <a:latin typeface="Trebuchet MS" pitchFamily="34" charset="0"/>
              </a:rPr>
              <a:t>, 2009)</a:t>
            </a:r>
          </a:p>
        </p:txBody>
      </p:sp>
      <p:sp>
        <p:nvSpPr>
          <p:cNvPr id="71682" name="Rectangle 3"/>
          <p:cNvSpPr>
            <a:spLocks noGrp="1" noChangeArrowheads="1"/>
          </p:cNvSpPr>
          <p:nvPr>
            <p:ph type="body" idx="1"/>
          </p:nvPr>
        </p:nvSpPr>
        <p:spPr>
          <a:xfrm>
            <a:off x="309563" y="1739900"/>
            <a:ext cx="8697912" cy="5464175"/>
          </a:xfrm>
        </p:spPr>
        <p:txBody>
          <a:bodyPr/>
          <a:lstStyle/>
          <a:p>
            <a:pPr eaLnBrk="1" hangingPunct="1">
              <a:lnSpc>
                <a:spcPct val="105000"/>
              </a:lnSpc>
              <a:spcBef>
                <a:spcPct val="30000"/>
              </a:spcBef>
            </a:pPr>
            <a:r>
              <a:rPr lang="en-US" sz="2800" dirty="0" smtClean="0">
                <a:effectLst/>
                <a:latin typeface="Trebuchet MS" pitchFamily="34" charset="0"/>
              </a:rPr>
              <a:t>We conducted multiple studies in which people were asked, for example, to describe what was happening in a series of drawings that form an outline of the beginning of the secure-base script. (Similar to a TAT.)</a:t>
            </a:r>
          </a:p>
          <a:p>
            <a:pPr eaLnBrk="1" hangingPunct="1">
              <a:lnSpc>
                <a:spcPct val="105000"/>
              </a:lnSpc>
              <a:spcBef>
                <a:spcPct val="30000"/>
              </a:spcBef>
            </a:pPr>
            <a:r>
              <a:rPr lang="en-US" sz="2800" dirty="0" smtClean="0">
                <a:effectLst/>
                <a:latin typeface="Trebuchet MS" pitchFamily="34" charset="0"/>
              </a:rPr>
              <a:t>In Study 1, the richness, or completeness, of people’s responses were predicted by the ECR anxiety and avoidance dimensions: </a:t>
            </a:r>
            <a:r>
              <a:rPr lang="en-US" sz="2800" dirty="0" smtClean="0">
                <a:solidFill>
                  <a:srgbClr val="FFFF00"/>
                </a:solidFill>
                <a:effectLst/>
                <a:latin typeface="Trebuchet MS" pitchFamily="34" charset="0"/>
              </a:rPr>
              <a:t>ß = -.35 </a:t>
            </a:r>
            <a:r>
              <a:rPr lang="en-US" sz="2800" dirty="0" smtClean="0">
                <a:effectLst/>
                <a:latin typeface="Trebuchet MS" pitchFamily="34" charset="0"/>
              </a:rPr>
              <a:t>for anxiety and </a:t>
            </a:r>
            <a:r>
              <a:rPr lang="en-US" sz="2800" dirty="0">
                <a:solidFill>
                  <a:srgbClr val="FFFF00"/>
                </a:solidFill>
                <a:effectLst/>
                <a:latin typeface="Trebuchet MS" pitchFamily="34" charset="0"/>
              </a:rPr>
              <a:t>ß = -.</a:t>
            </a:r>
            <a:r>
              <a:rPr lang="en-US" sz="2800" dirty="0" smtClean="0">
                <a:solidFill>
                  <a:srgbClr val="FFFF00"/>
                </a:solidFill>
                <a:effectLst/>
                <a:latin typeface="Trebuchet MS" pitchFamily="34" charset="0"/>
              </a:rPr>
              <a:t>45 </a:t>
            </a:r>
            <a:r>
              <a:rPr lang="en-US" sz="2800" dirty="0" smtClean="0">
                <a:effectLst/>
                <a:latin typeface="Trebuchet MS" pitchFamily="34" charset="0"/>
              </a:rPr>
              <a:t>for avoidance (and this was not due to narrative length or verbal ability).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61195" y="-65855"/>
            <a:ext cx="5995988" cy="1030287"/>
          </a:xfrm>
          <a:extLst/>
        </p:spPr>
        <p:txBody>
          <a:bodyPr/>
          <a:lstStyle/>
          <a:p>
            <a:pPr eaLnBrk="1" hangingPunct="1"/>
            <a:r>
              <a:rPr lang="en-US" sz="3600" dirty="0" smtClean="0">
                <a:solidFill>
                  <a:srgbClr val="FFFF00"/>
                </a:solidFill>
                <a:effectLst/>
                <a:latin typeface="Trebuchet MS" pitchFamily="34" charset="0"/>
              </a:rPr>
              <a:t>Overview</a:t>
            </a:r>
          </a:p>
        </p:txBody>
      </p:sp>
      <p:sp>
        <p:nvSpPr>
          <p:cNvPr id="36866" name="Rectangle 3"/>
          <p:cNvSpPr>
            <a:spLocks noGrp="1" noChangeArrowheads="1"/>
          </p:cNvSpPr>
          <p:nvPr>
            <p:ph type="body" idx="1"/>
          </p:nvPr>
        </p:nvSpPr>
        <p:spPr>
          <a:xfrm>
            <a:off x="77788" y="817460"/>
            <a:ext cx="8950325" cy="5376863"/>
          </a:xfrm>
        </p:spPr>
        <p:txBody>
          <a:bodyPr/>
          <a:lstStyle/>
          <a:p>
            <a:pPr eaLnBrk="1" hangingPunct="1">
              <a:spcBef>
                <a:spcPct val="80000"/>
              </a:spcBef>
            </a:pPr>
            <a:r>
              <a:rPr lang="en-US" sz="2400" dirty="0" smtClean="0">
                <a:solidFill>
                  <a:srgbClr val="FFFF00"/>
                </a:solidFill>
                <a:effectLst/>
                <a:latin typeface="Trebuchet MS" pitchFamily="34" charset="0"/>
              </a:rPr>
              <a:t>Goal:</a:t>
            </a:r>
            <a:r>
              <a:rPr lang="en-US" sz="2400" dirty="0" smtClean="0">
                <a:effectLst/>
                <a:latin typeface="Trebuchet MS" pitchFamily="34" charset="0"/>
              </a:rPr>
              <a:t> To convey some of what we have learned while pursuing an adult extension of Bowlby and Ainsworth’s attachment theory and related infant-mother research</a:t>
            </a:r>
          </a:p>
          <a:p>
            <a:pPr eaLnBrk="1" hangingPunct="1">
              <a:spcBef>
                <a:spcPct val="80000"/>
              </a:spcBef>
            </a:pPr>
            <a:r>
              <a:rPr lang="en-US" sz="2400" dirty="0" smtClean="0">
                <a:effectLst/>
                <a:latin typeface="Trebuchet MS" pitchFamily="34" charset="0"/>
              </a:rPr>
              <a:t>Brief background: attachment theory and its extension — by social/personality psychologists — into the domain of adolescent and adult relationships </a:t>
            </a:r>
          </a:p>
          <a:p>
            <a:pPr eaLnBrk="1" hangingPunct="1">
              <a:spcBef>
                <a:spcPct val="80000"/>
              </a:spcBef>
            </a:pPr>
            <a:r>
              <a:rPr lang="en-US" sz="2400" dirty="0" smtClean="0">
                <a:effectLst/>
                <a:latin typeface="Trebuchet MS" pitchFamily="34" charset="0"/>
                <a:cs typeface="Times New Roman" pitchFamily="18" charset="0"/>
              </a:rPr>
              <a:t>Our model of attachment-system functioning in adolescence and adulthood</a:t>
            </a:r>
          </a:p>
          <a:p>
            <a:pPr eaLnBrk="1" hangingPunct="1">
              <a:spcBef>
                <a:spcPct val="80000"/>
              </a:spcBef>
            </a:pPr>
            <a:r>
              <a:rPr lang="en-US" sz="2400" dirty="0" smtClean="0">
                <a:effectLst/>
                <a:latin typeface="Trebuchet MS" pitchFamily="34" charset="0"/>
                <a:cs typeface="Times New Roman" pitchFamily="18" charset="0"/>
              </a:rPr>
              <a:t>Sample research on working models in dreams and other narratives, attachment-system activation, ambivalence, emotion regulation in behavior and the brain, and ‘caregiving’ in couple relationships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6">
                                            <p:txEl>
                                              <p:pRg st="0" end="0"/>
                                            </p:txEl>
                                          </p:spTgt>
                                        </p:tgtEl>
                                        <p:attrNameLst>
                                          <p:attrName>ppt_c</p:attrName>
                                        </p:attrNameLst>
                                      </p:cBhvr>
                                      <p:to>
                                        <a:srgbClr val="00FF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866">
                                            <p:txEl>
                                              <p:pRg st="1" end="1"/>
                                            </p:txEl>
                                          </p:spTgt>
                                        </p:tgtEl>
                                        <p:attrNameLst>
                                          <p:attrName>ppt_c</p:attrName>
                                        </p:attrNameLst>
                                      </p:cBhvr>
                                      <p:to>
                                        <a:srgbClr val="00FF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866">
                                            <p:txEl>
                                              <p:pRg st="2" end="2"/>
                                            </p:txEl>
                                          </p:spTgt>
                                        </p:tgtEl>
                                        <p:attrNameLst>
                                          <p:attrName>ppt_c</p:attrName>
                                        </p:attrNameLst>
                                      </p:cBhvr>
                                      <p:to>
                                        <a:srgbClr val="00FF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7813"/>
            <a:ext cx="9144000" cy="808037"/>
          </a:xfrm>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More on the “secure-base script”</a:t>
            </a:r>
          </a:p>
        </p:txBody>
      </p:sp>
      <p:sp>
        <p:nvSpPr>
          <p:cNvPr id="942083" name="Rectangle 3"/>
          <p:cNvSpPr>
            <a:spLocks noGrp="1" noChangeArrowheads="1"/>
          </p:cNvSpPr>
          <p:nvPr>
            <p:ph type="body" idx="1"/>
          </p:nvPr>
        </p:nvSpPr>
        <p:spPr>
          <a:xfrm>
            <a:off x="77788" y="1277938"/>
            <a:ext cx="8988425" cy="5492750"/>
          </a:xfrm>
        </p:spPr>
        <p:txBody>
          <a:bodyPr/>
          <a:lstStyle/>
          <a:p>
            <a:pPr eaLnBrk="1" hangingPunct="1">
              <a:spcBef>
                <a:spcPct val="30000"/>
              </a:spcBef>
              <a:defRPr/>
            </a:pPr>
            <a:r>
              <a:rPr lang="en-US" sz="2200" dirty="0" smtClean="0">
                <a:effectLst/>
                <a:latin typeface="Trebuchet MS" pitchFamily="34" charset="0"/>
              </a:rPr>
              <a:t>In Study 2, participants saw only the first picture from the previous series of four, showing a person in distress, and they wrote about what would happen next. </a:t>
            </a:r>
          </a:p>
          <a:p>
            <a:pPr eaLnBrk="1" hangingPunct="1">
              <a:spcBef>
                <a:spcPct val="30000"/>
              </a:spcBef>
              <a:defRPr/>
            </a:pPr>
            <a:r>
              <a:rPr lang="en-US" sz="2200" dirty="0" smtClean="0">
                <a:effectLst/>
                <a:latin typeface="Trebuchet MS" pitchFamily="34" charset="0"/>
              </a:rPr>
              <a:t>Insecure (anxious and/or avoidant) participants were less likely to include all parts of the secure-base script. But the two kinds of insecurity were associated with different gaps in the script. </a:t>
            </a:r>
          </a:p>
          <a:p>
            <a:pPr eaLnBrk="1" hangingPunct="1">
              <a:spcBef>
                <a:spcPct val="30000"/>
              </a:spcBef>
              <a:defRPr/>
            </a:pPr>
            <a:r>
              <a:rPr lang="en-US" sz="2200" dirty="0" smtClean="0">
                <a:effectLst/>
                <a:latin typeface="Trebuchet MS" pitchFamily="34" charset="0"/>
              </a:rPr>
              <a:t>Anxious people’s stories tended to lack the final step (relief and return to other activities), whereas avoidant people’s stories tended to lack the part about actively seeking others’ support). </a:t>
            </a:r>
          </a:p>
          <a:p>
            <a:pPr eaLnBrk="1" hangingPunct="1">
              <a:spcBef>
                <a:spcPct val="30000"/>
              </a:spcBef>
              <a:defRPr/>
            </a:pPr>
            <a:r>
              <a:rPr lang="en-US" sz="2200" dirty="0" smtClean="0">
                <a:effectLst/>
                <a:latin typeface="Trebuchet MS" pitchFamily="34" charset="0"/>
              </a:rPr>
              <a:t>That is, anxious people more often wrote about an injured protagonist who was seeking support and not achieving relief, whereas avoidant participants more often wrote about a person achieving relief without seeking or receiving support.</a:t>
            </a:r>
            <a:r>
              <a:rPr lang="en-US" sz="2200" dirty="0" smtClean="0">
                <a:latin typeface="Trebuchet MS" pitchFamily="34" charset="0"/>
              </a:rPr>
              <a:t> (The results were not due to neuroticism, extraversion, or verbal ability.)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95005"/>
            <a:ext cx="9144000" cy="808037"/>
          </a:xfrm>
        </p:spPr>
        <p:txBody>
          <a:bodyPr/>
          <a:lstStyle/>
          <a:p>
            <a:pPr eaLnBrk="1" hangingPunct="1">
              <a:defRPr/>
            </a:pPr>
            <a:r>
              <a:rPr lang="en-US" sz="3600" dirty="0" smtClean="0">
                <a:solidFill>
                  <a:srgbClr val="FFFF00"/>
                </a:solidFill>
                <a:latin typeface="Trebuchet MS" pitchFamily="34" charset="0"/>
              </a:rPr>
              <a:t>Further studies of insecure scripts</a:t>
            </a:r>
            <a:br>
              <a:rPr lang="en-US" sz="3600" dirty="0" smtClean="0">
                <a:solidFill>
                  <a:srgbClr val="FFFF00"/>
                </a:solidFill>
                <a:latin typeface="Trebuchet MS" pitchFamily="34" charset="0"/>
              </a:rPr>
            </a:br>
            <a:r>
              <a:rPr lang="en-US" sz="2400" dirty="0" smtClean="0">
                <a:solidFill>
                  <a:srgbClr val="FFFF00"/>
                </a:solidFill>
                <a:latin typeface="Trebuchet MS" pitchFamily="34" charset="0"/>
              </a:rPr>
              <a:t>(</a:t>
            </a:r>
            <a:r>
              <a:rPr lang="en-US" sz="2400" dirty="0" err="1" smtClean="0">
                <a:solidFill>
                  <a:srgbClr val="FFFF00"/>
                </a:solidFill>
                <a:latin typeface="Trebuchet MS" pitchFamily="34" charset="0"/>
              </a:rPr>
              <a:t>Ein-Dor</a:t>
            </a:r>
            <a:r>
              <a:rPr lang="en-US" sz="2400" dirty="0" smtClean="0">
                <a:solidFill>
                  <a:srgbClr val="FFFF00"/>
                </a:solidFill>
                <a:latin typeface="Trebuchet MS" pitchFamily="34" charset="0"/>
              </a:rPr>
              <a:t>, </a:t>
            </a:r>
            <a:r>
              <a:rPr lang="en-US" sz="2400" dirty="0" err="1" smtClean="0">
                <a:solidFill>
                  <a:srgbClr val="FFFF00"/>
                </a:solidFill>
                <a:latin typeface="Trebuchet MS" pitchFamily="34" charset="0"/>
              </a:rPr>
              <a:t>Mikulincer</a:t>
            </a:r>
            <a:r>
              <a:rPr lang="en-US" sz="2400" dirty="0" smtClean="0">
                <a:solidFill>
                  <a:srgbClr val="FFFF00"/>
                </a:solidFill>
                <a:latin typeface="Trebuchet MS" pitchFamily="34" charset="0"/>
              </a:rPr>
              <a:t>, &amp; Shaver, JPSP, 2011)</a:t>
            </a:r>
          </a:p>
        </p:txBody>
      </p:sp>
      <p:sp>
        <p:nvSpPr>
          <p:cNvPr id="75778" name="Rectangle 3"/>
          <p:cNvSpPr>
            <a:spLocks noGrp="1" noChangeArrowheads="1"/>
          </p:cNvSpPr>
          <p:nvPr>
            <p:ph type="body" idx="1"/>
          </p:nvPr>
        </p:nvSpPr>
        <p:spPr>
          <a:xfrm>
            <a:off x="193675" y="1393535"/>
            <a:ext cx="8910638" cy="5032375"/>
          </a:xfrm>
        </p:spPr>
        <p:txBody>
          <a:bodyPr/>
          <a:lstStyle/>
          <a:p>
            <a:pPr marL="0" indent="0" eaLnBrk="1" hangingPunct="1">
              <a:lnSpc>
                <a:spcPct val="90000"/>
              </a:lnSpc>
              <a:spcBef>
                <a:spcPct val="30000"/>
              </a:spcBef>
              <a:buFont typeface="Wingdings" pitchFamily="2" charset="2"/>
              <a:buNone/>
            </a:pPr>
            <a:r>
              <a:rPr lang="en-US" sz="2400" dirty="0" smtClean="0">
                <a:effectLst/>
                <a:latin typeface="Trebuchet MS" pitchFamily="34" charset="0"/>
              </a:rPr>
              <a:t>In five studies we identified two kinds of scripts that insecure people use in response to threats:</a:t>
            </a:r>
          </a:p>
          <a:p>
            <a:pPr lvl="1" eaLnBrk="1" hangingPunct="1">
              <a:lnSpc>
                <a:spcPct val="90000"/>
              </a:lnSpc>
              <a:spcBef>
                <a:spcPct val="30000"/>
              </a:spcBef>
            </a:pPr>
            <a:r>
              <a:rPr lang="en-US" sz="2400" dirty="0" smtClean="0">
                <a:effectLst/>
                <a:latin typeface="Trebuchet MS" pitchFamily="34" charset="0"/>
              </a:rPr>
              <a:t>A </a:t>
            </a:r>
            <a:r>
              <a:rPr lang="en-US" sz="2400" b="1" dirty="0" smtClean="0">
                <a:solidFill>
                  <a:srgbClr val="FFFF00"/>
                </a:solidFill>
                <a:effectLst/>
                <a:latin typeface="Trebuchet MS" pitchFamily="34" charset="0"/>
              </a:rPr>
              <a:t>sentinel script</a:t>
            </a:r>
            <a:r>
              <a:rPr lang="en-US" sz="2400" dirty="0" smtClean="0">
                <a:effectLst/>
                <a:latin typeface="Trebuchet MS" pitchFamily="34" charset="0"/>
              </a:rPr>
              <a:t>, characteristic of anxious individuals, who focus intently on possible threats, detect them quickly, and immediately communicate about them to others (which can sometimes be useful to others, but is often viewed as an annoyance) </a:t>
            </a:r>
          </a:p>
          <a:p>
            <a:pPr lvl="1" eaLnBrk="1" hangingPunct="1">
              <a:lnSpc>
                <a:spcPct val="90000"/>
              </a:lnSpc>
              <a:spcBef>
                <a:spcPct val="30000"/>
              </a:spcBef>
            </a:pPr>
            <a:r>
              <a:rPr lang="en-US" sz="2400" dirty="0" smtClean="0">
                <a:effectLst/>
                <a:latin typeface="Trebuchet MS" pitchFamily="34" charset="0"/>
              </a:rPr>
              <a:t>A </a:t>
            </a:r>
            <a:r>
              <a:rPr lang="en-US" sz="2400" b="1" dirty="0" smtClean="0">
                <a:solidFill>
                  <a:srgbClr val="FFFF00"/>
                </a:solidFill>
                <a:effectLst/>
                <a:latin typeface="Trebuchet MS" pitchFamily="34" charset="0"/>
              </a:rPr>
              <a:t>rapid fight-flight script</a:t>
            </a:r>
            <a:r>
              <a:rPr lang="en-US" sz="2400" dirty="0" smtClean="0">
                <a:effectLst/>
                <a:latin typeface="Trebuchet MS" pitchFamily="34" charset="0"/>
              </a:rPr>
              <a:t>, characteristic of avoidant individuals, who rapidly find a way to deal with a threat by attacking the problem or fleeing (which can also benefit others, even though the response is usually not altruistic in intent)</a:t>
            </a:r>
          </a:p>
          <a:p>
            <a:pPr marL="0" indent="0" eaLnBrk="1" hangingPunct="1">
              <a:lnSpc>
                <a:spcPct val="90000"/>
              </a:lnSpc>
              <a:spcBef>
                <a:spcPct val="30000"/>
              </a:spcBef>
              <a:buNone/>
            </a:pPr>
            <a:r>
              <a:rPr lang="en-US" sz="2400" dirty="0" smtClean="0">
                <a:solidFill>
                  <a:srgbClr val="FFFF00"/>
                </a:solidFill>
                <a:effectLst/>
                <a:latin typeface="Trebuchet MS" pitchFamily="34" charset="0"/>
              </a:rPr>
              <a:t>The social benefits of these scripts is discussed in a theoretical paper (</a:t>
            </a:r>
            <a:r>
              <a:rPr lang="en-US" sz="2400" dirty="0" err="1">
                <a:solidFill>
                  <a:srgbClr val="FFFF00"/>
                </a:solidFill>
                <a:latin typeface="Trebuchet MS" pitchFamily="34" charset="0"/>
              </a:rPr>
              <a:t>Ein-Dor</a:t>
            </a:r>
            <a:r>
              <a:rPr lang="en-US" sz="2400" dirty="0">
                <a:solidFill>
                  <a:srgbClr val="FFFF00"/>
                </a:solidFill>
                <a:latin typeface="Trebuchet MS" pitchFamily="34" charset="0"/>
              </a:rPr>
              <a:t>, </a:t>
            </a:r>
            <a:r>
              <a:rPr lang="en-US" sz="2400" dirty="0" err="1">
                <a:solidFill>
                  <a:srgbClr val="FFFF00"/>
                </a:solidFill>
                <a:latin typeface="Trebuchet MS" pitchFamily="34" charset="0"/>
              </a:rPr>
              <a:t>Mikulincer</a:t>
            </a:r>
            <a:r>
              <a:rPr lang="en-US" sz="2400" dirty="0">
                <a:solidFill>
                  <a:srgbClr val="FFFF00"/>
                </a:solidFill>
                <a:latin typeface="Trebuchet MS" pitchFamily="34" charset="0"/>
              </a:rPr>
              <a:t>, </a:t>
            </a:r>
            <a:r>
              <a:rPr lang="en-US" sz="2400" dirty="0" err="1">
                <a:solidFill>
                  <a:srgbClr val="FFFF00"/>
                </a:solidFill>
                <a:latin typeface="Trebuchet MS" pitchFamily="34" charset="0"/>
              </a:rPr>
              <a:t>Doron</a:t>
            </a:r>
            <a:r>
              <a:rPr lang="en-US" sz="2400" dirty="0">
                <a:solidFill>
                  <a:srgbClr val="FFFF00"/>
                </a:solidFill>
                <a:latin typeface="Trebuchet MS" pitchFamily="34" charset="0"/>
              </a:rPr>
              <a:t>, &amp; Shaver, </a:t>
            </a:r>
            <a:r>
              <a:rPr lang="en-US" sz="2400" i="1" dirty="0" err="1">
                <a:solidFill>
                  <a:srgbClr val="FFFF00"/>
                </a:solidFill>
                <a:latin typeface="Trebuchet MS" pitchFamily="34" charset="0"/>
              </a:rPr>
              <a:t>PoPS</a:t>
            </a:r>
            <a:r>
              <a:rPr lang="en-US" sz="2400" dirty="0">
                <a:solidFill>
                  <a:srgbClr val="FFFF00"/>
                </a:solidFill>
                <a:latin typeface="Trebuchet MS" pitchFamily="34" charset="0"/>
              </a:rPr>
              <a:t>, 2010</a:t>
            </a:r>
            <a:r>
              <a:rPr lang="en-US" sz="2400" dirty="0" smtClean="0">
                <a:solidFill>
                  <a:srgbClr val="FFFF00"/>
                </a:solidFill>
                <a:effectLst/>
                <a:latin typeface="Trebuchet MS" pitchFamily="34"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93675" y="2060575"/>
            <a:ext cx="8950325" cy="2865438"/>
          </a:xfrm>
        </p:spPr>
        <p:txBody>
          <a:bodyPr/>
          <a:lstStyle/>
          <a:p>
            <a:pPr eaLnBrk="1" hangingPunct="1"/>
            <a:r>
              <a:rPr lang="en-US" sz="4000" smtClean="0">
                <a:solidFill>
                  <a:srgbClr val="FFFF00"/>
                </a:solidFill>
                <a:latin typeface="Trebuchet MS" pitchFamily="34" charset="0"/>
              </a:rPr>
              <a:t>Second Issue:</a:t>
            </a:r>
            <a:br>
              <a:rPr lang="en-US" sz="4000" smtClean="0">
                <a:solidFill>
                  <a:srgbClr val="FFFF00"/>
                </a:solidFill>
                <a:latin typeface="Trebuchet MS" pitchFamily="34" charset="0"/>
              </a:rPr>
            </a:br>
            <a:r>
              <a:rPr lang="en-US" sz="4400" smtClean="0">
                <a:solidFill>
                  <a:srgbClr val="FFFF00"/>
                </a:solidFill>
                <a:latin typeface="Trebuchet MS" pitchFamily="34" charset="0"/>
              </a:rPr>
              <a:t> </a:t>
            </a:r>
            <a:br>
              <a:rPr lang="en-US" sz="4400" smtClean="0">
                <a:solidFill>
                  <a:srgbClr val="FFFF00"/>
                </a:solidFill>
                <a:latin typeface="Trebuchet MS" pitchFamily="34" charset="0"/>
              </a:rPr>
            </a:br>
            <a:r>
              <a:rPr lang="en-US" sz="4400" smtClean="0">
                <a:solidFill>
                  <a:srgbClr val="FFFF00"/>
                </a:solidFill>
                <a:latin typeface="Trebuchet MS" pitchFamily="34" charset="0"/>
              </a:rPr>
              <a:t>Attachment-System Activation</a:t>
            </a:r>
            <a:br>
              <a:rPr lang="en-US" sz="4400" smtClean="0">
                <a:solidFill>
                  <a:srgbClr val="FFFF00"/>
                </a:solidFill>
                <a:latin typeface="Trebuchet MS" pitchFamily="34" charset="0"/>
              </a:rPr>
            </a:br>
            <a:r>
              <a:rPr lang="en-US" sz="4400" smtClean="0">
                <a:solidFill>
                  <a:srgbClr val="FFFF00"/>
                </a:solidFill>
                <a:latin typeface="Trebuchet MS" pitchFamily="34" charset="0"/>
              </a:rPr>
              <a:t>(in the Lab)</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9888" y="49213"/>
            <a:ext cx="8458200" cy="1281112"/>
          </a:xfrm>
          <a:effectLst>
            <a:outerShdw dist="35921" dir="2700000" algn="ctr" rotWithShape="0">
              <a:schemeClr val="bg2">
                <a:alpha val="50000"/>
              </a:schemeClr>
            </a:outerShdw>
          </a:effectLst>
        </p:spPr>
        <p:txBody>
          <a:bodyPr/>
          <a:lstStyle/>
          <a:p>
            <a:pPr eaLnBrk="1" hangingPunct="1">
              <a:defRPr/>
            </a:pPr>
            <a:r>
              <a:rPr lang="en-US" sz="3200" dirty="0" smtClean="0">
                <a:solidFill>
                  <a:srgbClr val="FFFF00"/>
                </a:solidFill>
                <a:effectLst/>
                <a:latin typeface="Trebuchet MS" pitchFamily="34" charset="0"/>
              </a:rPr>
              <a:t>The attachment system </a:t>
            </a:r>
            <a:br>
              <a:rPr lang="en-US" sz="3200" dirty="0" smtClean="0">
                <a:solidFill>
                  <a:srgbClr val="FFFF00"/>
                </a:solidFill>
                <a:effectLst/>
                <a:latin typeface="Trebuchet MS" pitchFamily="34" charset="0"/>
              </a:rPr>
            </a:br>
            <a:r>
              <a:rPr lang="en-US" sz="3200" dirty="0" smtClean="0">
                <a:solidFill>
                  <a:srgbClr val="FFFF00"/>
                </a:solidFill>
                <a:effectLst/>
                <a:latin typeface="Trebuchet MS" pitchFamily="34" charset="0"/>
              </a:rPr>
              <a:t>can be unconsciously activated</a:t>
            </a:r>
            <a:r>
              <a:rPr lang="en-US" sz="3600" dirty="0" smtClean="0">
                <a:solidFill>
                  <a:srgbClr val="FFFF00"/>
                </a:solidFill>
                <a:effectLst/>
                <a:latin typeface="Trebuchet MS" pitchFamily="34" charset="0"/>
              </a:rPr>
              <a:t/>
            </a:r>
            <a:br>
              <a:rPr lang="en-US" sz="3600" dirty="0" smtClean="0">
                <a:solidFill>
                  <a:srgbClr val="FFFF00"/>
                </a:solidFill>
                <a:effectLst/>
                <a:latin typeface="Trebuchet MS" pitchFamily="34" charset="0"/>
              </a:rPr>
            </a:br>
            <a:r>
              <a:rPr lang="en-US" sz="2400" dirty="0" smtClean="0">
                <a:solidFill>
                  <a:srgbClr val="FFFF00"/>
                </a:solidFill>
                <a:effectLst/>
                <a:latin typeface="Trebuchet MS" pitchFamily="34" charset="0"/>
              </a:rPr>
              <a:t>(Mikulincer et al., </a:t>
            </a:r>
            <a:r>
              <a:rPr lang="en-US" sz="2400" i="1" dirty="0" smtClean="0">
                <a:solidFill>
                  <a:srgbClr val="FFFF00"/>
                </a:solidFill>
                <a:effectLst/>
                <a:latin typeface="Trebuchet MS" pitchFamily="34" charset="0"/>
              </a:rPr>
              <a:t>JPSP</a:t>
            </a:r>
            <a:r>
              <a:rPr lang="en-US" sz="2400" dirty="0" smtClean="0">
                <a:solidFill>
                  <a:srgbClr val="FFFF00"/>
                </a:solidFill>
                <a:effectLst/>
                <a:latin typeface="Trebuchet MS" pitchFamily="34" charset="0"/>
              </a:rPr>
              <a:t>, 2000)</a:t>
            </a:r>
          </a:p>
        </p:txBody>
      </p:sp>
      <p:sp>
        <p:nvSpPr>
          <p:cNvPr id="79874" name="Rectangle 3"/>
          <p:cNvSpPr>
            <a:spLocks noGrp="1" noChangeArrowheads="1"/>
          </p:cNvSpPr>
          <p:nvPr>
            <p:ph type="body" idx="1"/>
          </p:nvPr>
        </p:nvSpPr>
        <p:spPr>
          <a:xfrm>
            <a:off x="0" y="1382713"/>
            <a:ext cx="9144000" cy="5502275"/>
          </a:xfrm>
        </p:spPr>
        <p:txBody>
          <a:bodyPr/>
          <a:lstStyle/>
          <a:p>
            <a:pPr eaLnBrk="1" hangingPunct="1">
              <a:lnSpc>
                <a:spcPct val="90000"/>
              </a:lnSpc>
              <a:spcBef>
                <a:spcPct val="40000"/>
              </a:spcBef>
            </a:pPr>
            <a:r>
              <a:rPr lang="en-US" sz="2600" smtClean="0">
                <a:effectLst/>
                <a:latin typeface="Trebuchet MS" pitchFamily="34" charset="0"/>
              </a:rPr>
              <a:t>Subliminal (22 millisecond) priming with a threat word (e.g., failure, illness, death) heightens mental accessibility of attachment-related concepts –- e.g., faster responses to attachment-related words (e.g., love, hug, secure, close) in a lexical decision task </a:t>
            </a:r>
          </a:p>
          <a:p>
            <a:pPr eaLnBrk="1" hangingPunct="1">
              <a:lnSpc>
                <a:spcPct val="90000"/>
              </a:lnSpc>
              <a:spcBef>
                <a:spcPct val="40000"/>
              </a:spcBef>
            </a:pPr>
            <a:r>
              <a:rPr lang="en-US" sz="2600" u="sng" smtClean="0">
                <a:effectLst/>
                <a:latin typeface="Trebuchet MS" pitchFamily="34" charset="0"/>
              </a:rPr>
              <a:t>Secure</a:t>
            </a:r>
            <a:r>
              <a:rPr lang="en-US" sz="2600" smtClean="0">
                <a:effectLst/>
                <a:latin typeface="Trebuchet MS" pitchFamily="34" charset="0"/>
              </a:rPr>
              <a:t> people activate positive but not negative attachment concepts; </a:t>
            </a:r>
            <a:r>
              <a:rPr lang="en-US" sz="2600" u="sng" smtClean="0">
                <a:effectLst/>
                <a:latin typeface="Trebuchet MS" pitchFamily="34" charset="0"/>
              </a:rPr>
              <a:t>anxious</a:t>
            </a:r>
            <a:r>
              <a:rPr lang="en-US" sz="2600" smtClean="0">
                <a:effectLst/>
                <a:latin typeface="Trebuchet MS" pitchFamily="34" charset="0"/>
              </a:rPr>
              <a:t> people activate both positive and negative concepts; </a:t>
            </a:r>
            <a:r>
              <a:rPr lang="en-US" sz="2600" u="sng" smtClean="0">
                <a:effectLst/>
                <a:latin typeface="Trebuchet MS" pitchFamily="34" charset="0"/>
              </a:rPr>
              <a:t>avoidant</a:t>
            </a:r>
            <a:r>
              <a:rPr lang="en-US" sz="2600" smtClean="0">
                <a:effectLst/>
                <a:latin typeface="Trebuchet MS" pitchFamily="34" charset="0"/>
              </a:rPr>
              <a:t> people activate both, but activate the negative ones </a:t>
            </a:r>
            <a:r>
              <a:rPr lang="en-US" sz="2600" smtClean="0">
                <a:solidFill>
                  <a:srgbClr val="FFFF00"/>
                </a:solidFill>
                <a:effectLst/>
                <a:latin typeface="Trebuchet MS" pitchFamily="34" charset="0"/>
              </a:rPr>
              <a:t>only when a “cognitive load” is added </a:t>
            </a:r>
          </a:p>
          <a:p>
            <a:pPr eaLnBrk="1" hangingPunct="1">
              <a:lnSpc>
                <a:spcPct val="90000"/>
              </a:lnSpc>
              <a:spcBef>
                <a:spcPct val="40000"/>
              </a:spcBef>
            </a:pPr>
            <a:r>
              <a:rPr lang="en-US" sz="2600" smtClean="0">
                <a:effectLst/>
                <a:latin typeface="Trebuchet MS" pitchFamily="34" charset="0"/>
              </a:rPr>
              <a:t>This suggests that anxiety and avoidance </a:t>
            </a:r>
            <a:r>
              <a:rPr lang="en-US" sz="2600" u="sng" smtClean="0">
                <a:effectLst/>
                <a:latin typeface="Trebuchet MS" pitchFamily="34" charset="0"/>
              </a:rPr>
              <a:t>are</a:t>
            </a:r>
            <a:r>
              <a:rPr lang="en-US" sz="2600" smtClean="0">
                <a:effectLst/>
                <a:latin typeface="Trebuchet MS" pitchFamily="34" charset="0"/>
              </a:rPr>
              <a:t> (as theorized) rooted in earlier painful experiences with attachment figures, and that avoidance requires effortful suppression or repression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30" name="Text Box 2"/>
          <p:cNvSpPr txBox="1">
            <a:spLocks noChangeArrowheads="1"/>
          </p:cNvSpPr>
          <p:nvPr/>
        </p:nvSpPr>
        <p:spPr bwMode="auto">
          <a:xfrm>
            <a:off x="4464050" y="3287713"/>
            <a:ext cx="184150" cy="274637"/>
          </a:xfrm>
          <a:prstGeom prst="rect">
            <a:avLst/>
          </a:prstGeom>
          <a:noFill/>
          <a:ln w="9525">
            <a:noFill/>
            <a:miter lim="800000"/>
            <a:headEnd/>
            <a:tailEnd/>
          </a:ln>
        </p:spPr>
        <p:txBody>
          <a:bodyPr wrap="none">
            <a:spAutoFit/>
          </a:bodyPr>
          <a:lstStyle/>
          <a:p>
            <a:pPr algn="ctr" eaLnBrk="0" hangingPunct="0">
              <a:spcBef>
                <a:spcPct val="50000"/>
              </a:spcBef>
            </a:pPr>
            <a:endParaRPr lang="en-US" sz="1200" b="1">
              <a:latin typeface="Arial" charset="0"/>
            </a:endParaRPr>
          </a:p>
        </p:txBody>
      </p:sp>
      <p:sp>
        <p:nvSpPr>
          <p:cNvPr id="38931" name="Line 3"/>
          <p:cNvSpPr>
            <a:spLocks noChangeShapeType="1"/>
          </p:cNvSpPr>
          <p:nvPr/>
        </p:nvSpPr>
        <p:spPr bwMode="auto">
          <a:xfrm>
            <a:off x="3451225" y="1878013"/>
            <a:ext cx="1027113" cy="944562"/>
          </a:xfrm>
          <a:prstGeom prst="line">
            <a:avLst/>
          </a:prstGeom>
          <a:noFill/>
          <a:ln w="38100">
            <a:solidFill>
              <a:schemeClr val="tx1"/>
            </a:solidFill>
            <a:round/>
            <a:headEnd/>
            <a:tailEnd type="triangle" w="med" len="med"/>
          </a:ln>
        </p:spPr>
        <p:txBody>
          <a:bodyPr/>
          <a:lstStyle/>
          <a:p>
            <a:endParaRPr lang="en-US"/>
          </a:p>
        </p:txBody>
      </p:sp>
      <p:sp>
        <p:nvSpPr>
          <p:cNvPr id="38916" name="Text Box 4"/>
          <p:cNvSpPr txBox="1">
            <a:spLocks noChangeArrowheads="1"/>
          </p:cNvSpPr>
          <p:nvPr/>
        </p:nvSpPr>
        <p:spPr bwMode="auto">
          <a:xfrm>
            <a:off x="-101600" y="427038"/>
            <a:ext cx="8804275" cy="1311275"/>
          </a:xfrm>
          <a:prstGeom prst="rect">
            <a:avLst/>
          </a:prstGeom>
          <a:noFill/>
          <a:ln>
            <a:noFill/>
          </a:ln>
          <a:effectLs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0" hangingPunct="0">
              <a:defRPr/>
            </a:pPr>
            <a:r>
              <a:rPr lang="en-US" sz="4000" dirty="0">
                <a:effectLst>
                  <a:outerShdw blurRad="38100" dist="38100" dir="2700000" algn="tl">
                    <a:srgbClr val="000000">
                      <a:alpha val="43137"/>
                    </a:srgbClr>
                  </a:outerShdw>
                </a:effectLst>
                <a:latin typeface="Tahoma" pitchFamily="34" charset="0"/>
              </a:rPr>
              <a:t>(Sample fixation point, </a:t>
            </a:r>
          </a:p>
          <a:p>
            <a:pPr algn="ctr" eaLnBrk="0" hangingPunct="0">
              <a:defRPr/>
            </a:pPr>
            <a:r>
              <a:rPr lang="en-US" sz="4000" dirty="0">
                <a:effectLst>
                  <a:outerShdw blurRad="38100" dist="38100" dir="2700000" algn="tl">
                    <a:srgbClr val="000000">
                      <a:alpha val="43137"/>
                    </a:srgbClr>
                  </a:outerShdw>
                </a:effectLst>
                <a:latin typeface="Tahoma" pitchFamily="34" charset="0"/>
              </a:rPr>
              <a:t>shows for 500 milliseconds)</a:t>
            </a:r>
          </a:p>
        </p:txBody>
      </p:sp>
      <p:graphicFrame>
        <p:nvGraphicFramePr>
          <p:cNvPr id="38929" name="Object 17"/>
          <p:cNvGraphicFramePr>
            <a:graphicFrameLocks noChangeAspect="1"/>
          </p:cNvGraphicFramePr>
          <p:nvPr/>
        </p:nvGraphicFramePr>
        <p:xfrm>
          <a:off x="196850" y="4448175"/>
          <a:ext cx="3386138" cy="2168525"/>
        </p:xfrm>
        <a:graphic>
          <a:graphicData uri="http://schemas.openxmlformats.org/presentationml/2006/ole">
            <mc:AlternateContent xmlns:mc="http://schemas.openxmlformats.org/markup-compatibility/2006">
              <mc:Choice xmlns:v="urn:schemas-microsoft-com:vml" Requires="v">
                <p:oleObj spid="_x0000_s38942" name="Bitmap Image" r:id="rId4" imgW="1714739" imgH="990738" progId="PBrush">
                  <p:embed/>
                </p:oleObj>
              </mc:Choice>
              <mc:Fallback>
                <p:oleObj name="Bitmap Image" r:id="rId4" imgW="1714739" imgH="990738" progId="PBrush">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448175"/>
                        <a:ext cx="3386138"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33" name="Text Box 6"/>
          <p:cNvSpPr txBox="1">
            <a:spLocks noChangeArrowheads="1"/>
          </p:cNvSpPr>
          <p:nvPr/>
        </p:nvSpPr>
        <p:spPr bwMode="auto">
          <a:xfrm>
            <a:off x="876300" y="5321300"/>
            <a:ext cx="266700" cy="244475"/>
          </a:xfrm>
          <a:prstGeom prst="rect">
            <a:avLst/>
          </a:prstGeom>
          <a:noFill/>
          <a:ln w="9525">
            <a:noFill/>
            <a:miter lim="800000"/>
            <a:headEnd/>
            <a:tailEnd/>
          </a:ln>
        </p:spPr>
        <p:txBody>
          <a:bodyPr>
            <a:spAutoFit/>
          </a:bodyPr>
          <a:lstStyle/>
          <a:p>
            <a:pPr algn="ctr" eaLnBrk="0" hangingPunct="0">
              <a:spcBef>
                <a:spcPct val="50000"/>
              </a:spcBef>
            </a:pPr>
            <a:r>
              <a:rPr lang="en-US" sz="1000" b="1">
                <a:solidFill>
                  <a:srgbClr val="E1E1FF"/>
                </a:solidFill>
                <a:latin typeface="Tahoma" pitchFamily="34" charset="0"/>
              </a:rPr>
              <a:t>X</a:t>
            </a:r>
          </a:p>
        </p:txBody>
      </p:sp>
      <p:sp>
        <p:nvSpPr>
          <p:cNvPr id="38934" name="Text Box 7"/>
          <p:cNvSpPr txBox="1">
            <a:spLocks noChangeArrowheads="1"/>
          </p:cNvSpPr>
          <p:nvPr/>
        </p:nvSpPr>
        <p:spPr bwMode="auto">
          <a:xfrm>
            <a:off x="4167188" y="2965450"/>
            <a:ext cx="979487" cy="274638"/>
          </a:xfrm>
          <a:prstGeom prst="rect">
            <a:avLst/>
          </a:prstGeom>
          <a:noFill/>
          <a:ln w="9525">
            <a:noFill/>
            <a:miter lim="800000"/>
            <a:headEnd/>
            <a:tailEnd/>
          </a:ln>
        </p:spPr>
        <p:txBody>
          <a:bodyPr>
            <a:spAutoFit/>
          </a:bodyPr>
          <a:lstStyle/>
          <a:p>
            <a:pPr algn="ctr" eaLnBrk="0" hangingPunct="0">
              <a:spcBef>
                <a:spcPct val="50000"/>
              </a:spcBef>
            </a:pPr>
            <a:endParaRPr lang="en-US" sz="1200" b="1">
              <a:latin typeface="Arial" charset="0"/>
            </a:endParaRPr>
          </a:p>
        </p:txBody>
      </p:sp>
      <p:sp>
        <p:nvSpPr>
          <p:cNvPr id="38935" name="Text Box 8"/>
          <p:cNvSpPr txBox="1">
            <a:spLocks noChangeArrowheads="1"/>
          </p:cNvSpPr>
          <p:nvPr/>
        </p:nvSpPr>
        <p:spPr bwMode="auto">
          <a:xfrm>
            <a:off x="3630613" y="2979738"/>
            <a:ext cx="2481262" cy="1189037"/>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US" sz="7200" b="1">
                <a:solidFill>
                  <a:srgbClr val="FF0000"/>
                </a:solidFill>
                <a:latin typeface="Tahoma" pitchFamily="34" charset="0"/>
              </a:rPr>
              <a:t>X</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Text Box 2"/>
          <p:cNvSpPr txBox="1">
            <a:spLocks noChangeArrowheads="1"/>
          </p:cNvSpPr>
          <p:nvPr/>
        </p:nvSpPr>
        <p:spPr bwMode="auto">
          <a:xfrm>
            <a:off x="4464050" y="3287713"/>
            <a:ext cx="184150" cy="274637"/>
          </a:xfrm>
          <a:prstGeom prst="rect">
            <a:avLst/>
          </a:prstGeom>
          <a:noFill/>
          <a:ln w="9525">
            <a:noFill/>
            <a:miter lim="800000"/>
            <a:headEnd/>
            <a:tailEnd/>
          </a:ln>
        </p:spPr>
        <p:txBody>
          <a:bodyPr wrap="none">
            <a:spAutoFit/>
          </a:bodyPr>
          <a:lstStyle/>
          <a:p>
            <a:pPr algn="ctr" eaLnBrk="0" hangingPunct="0">
              <a:spcBef>
                <a:spcPct val="50000"/>
              </a:spcBef>
            </a:pPr>
            <a:endParaRPr lang="en-US" sz="1200" b="1">
              <a:latin typeface="Arial" charset="0"/>
            </a:endParaRPr>
          </a:p>
        </p:txBody>
      </p:sp>
      <p:sp>
        <p:nvSpPr>
          <p:cNvPr id="39939" name="Text Box 3"/>
          <p:cNvSpPr txBox="1">
            <a:spLocks noChangeArrowheads="1"/>
          </p:cNvSpPr>
          <p:nvPr/>
        </p:nvSpPr>
        <p:spPr bwMode="auto">
          <a:xfrm>
            <a:off x="2892425" y="3162300"/>
            <a:ext cx="2882900" cy="1189038"/>
          </a:xfrm>
          <a:prstGeom prst="rect">
            <a:avLst/>
          </a:prstGeom>
          <a:noFill/>
          <a:ln>
            <a:noFill/>
          </a:ln>
          <a:effectLs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0" hangingPunct="0">
              <a:spcBef>
                <a:spcPct val="50000"/>
              </a:spcBef>
              <a:defRPr/>
            </a:pPr>
            <a:r>
              <a:rPr lang="en-US" sz="7200" b="1" dirty="0">
                <a:effectLst>
                  <a:outerShdw blurRad="38100" dist="38100" dir="2700000" algn="tl">
                    <a:srgbClr val="000000">
                      <a:alpha val="43137"/>
                    </a:srgbClr>
                  </a:outerShdw>
                </a:effectLst>
                <a:latin typeface="Tahoma" pitchFamily="34" charset="0"/>
              </a:rPr>
              <a:t>death</a:t>
            </a:r>
          </a:p>
        </p:txBody>
      </p:sp>
      <p:sp>
        <p:nvSpPr>
          <p:cNvPr id="167939" name="Line 4"/>
          <p:cNvSpPr>
            <a:spLocks noChangeShapeType="1"/>
          </p:cNvSpPr>
          <p:nvPr/>
        </p:nvSpPr>
        <p:spPr bwMode="auto">
          <a:xfrm>
            <a:off x="2882900" y="2254250"/>
            <a:ext cx="963613" cy="944563"/>
          </a:xfrm>
          <a:prstGeom prst="line">
            <a:avLst/>
          </a:prstGeom>
          <a:noFill/>
          <a:ln w="38100">
            <a:solidFill>
              <a:schemeClr val="tx1"/>
            </a:solidFill>
            <a:round/>
            <a:headEnd/>
            <a:tailEnd type="triangle" w="med" len="med"/>
          </a:ln>
        </p:spPr>
        <p:txBody>
          <a:bodyPr/>
          <a:lstStyle/>
          <a:p>
            <a:endParaRPr lang="en-US"/>
          </a:p>
        </p:txBody>
      </p:sp>
      <p:sp>
        <p:nvSpPr>
          <p:cNvPr id="39941" name="Text Box 5"/>
          <p:cNvSpPr txBox="1">
            <a:spLocks noChangeArrowheads="1"/>
          </p:cNvSpPr>
          <p:nvPr/>
        </p:nvSpPr>
        <p:spPr bwMode="auto">
          <a:xfrm>
            <a:off x="0" y="312738"/>
            <a:ext cx="8982075" cy="1323975"/>
          </a:xfrm>
          <a:prstGeom prst="rect">
            <a:avLst/>
          </a:prstGeom>
          <a:noFill/>
          <a:ln>
            <a:noFill/>
          </a:ln>
          <a:effectLs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0" hangingPunct="0">
              <a:spcBef>
                <a:spcPct val="50000"/>
              </a:spcBef>
              <a:defRPr/>
            </a:pPr>
            <a:r>
              <a:rPr lang="en-US" sz="4000" dirty="0">
                <a:solidFill>
                  <a:srgbClr val="FFFF00"/>
                </a:solidFill>
                <a:effectLst>
                  <a:outerShdw blurRad="38100" dist="38100" dir="2700000" algn="tl">
                    <a:srgbClr val="000000">
                      <a:alpha val="43137"/>
                    </a:srgbClr>
                  </a:outerShdw>
                </a:effectLst>
                <a:latin typeface="Tahoma" pitchFamily="34" charset="0"/>
              </a:rPr>
              <a:t>(subliminal, invisible prime word, shown for 22 </a:t>
            </a:r>
            <a:r>
              <a:rPr lang="en-US" sz="4000" dirty="0" err="1">
                <a:solidFill>
                  <a:srgbClr val="FFFF00"/>
                </a:solidFill>
                <a:effectLst>
                  <a:outerShdw blurRad="38100" dist="38100" dir="2700000" algn="tl">
                    <a:srgbClr val="000000">
                      <a:alpha val="43137"/>
                    </a:srgbClr>
                  </a:outerShdw>
                </a:effectLst>
                <a:latin typeface="Tahoma" pitchFamily="34" charset="0"/>
              </a:rPr>
              <a:t>ms</a:t>
            </a:r>
            <a:r>
              <a:rPr lang="en-US" sz="4000" dirty="0">
                <a:solidFill>
                  <a:srgbClr val="FFFF00"/>
                </a:solidFill>
                <a:effectLst>
                  <a:outerShdw blurRad="38100" dist="38100" dir="2700000" algn="tl">
                    <a:srgbClr val="000000">
                      <a:alpha val="43137"/>
                    </a:srgbClr>
                  </a:outerShdw>
                </a:effectLst>
                <a:latin typeface="Tahoma" pitchFamily="34" charset="0"/>
              </a:rPr>
              <a:t> and then masked)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5224463" y="5729288"/>
            <a:ext cx="993775" cy="482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772099" name="Text Box 3"/>
          <p:cNvSpPr txBox="1">
            <a:spLocks noChangeArrowheads="1"/>
          </p:cNvSpPr>
          <p:nvPr/>
        </p:nvSpPr>
        <p:spPr bwMode="auto">
          <a:xfrm>
            <a:off x="4464050" y="3287713"/>
            <a:ext cx="184150" cy="274637"/>
          </a:xfrm>
          <a:prstGeom prst="rect">
            <a:avLst/>
          </a:prstGeom>
          <a:noFill/>
          <a:ln w="9525">
            <a:noFill/>
            <a:miter lim="800000"/>
            <a:headEnd/>
            <a:tailEnd/>
          </a:ln>
        </p:spPr>
        <p:txBody>
          <a:bodyPr wrap="none">
            <a:spAutoFit/>
          </a:bodyPr>
          <a:lstStyle/>
          <a:p>
            <a:pPr algn="ctr" eaLnBrk="0" hangingPunct="0">
              <a:spcBef>
                <a:spcPct val="50000"/>
              </a:spcBef>
            </a:pPr>
            <a:endParaRPr lang="en-US" sz="1200" b="1">
              <a:latin typeface="Arial" charset="0"/>
            </a:endParaRPr>
          </a:p>
        </p:txBody>
      </p:sp>
      <p:sp>
        <p:nvSpPr>
          <p:cNvPr id="772100" name="Text Box 4"/>
          <p:cNvSpPr txBox="1">
            <a:spLocks noChangeArrowheads="1"/>
          </p:cNvSpPr>
          <p:nvPr/>
        </p:nvSpPr>
        <p:spPr bwMode="auto">
          <a:xfrm>
            <a:off x="3095625" y="2754313"/>
            <a:ext cx="2806700" cy="1189037"/>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US" sz="7200" b="1">
                <a:solidFill>
                  <a:srgbClr val="FF0000"/>
                </a:solidFill>
                <a:latin typeface="Tahoma" pitchFamily="34" charset="0"/>
              </a:rPr>
              <a:t>love</a:t>
            </a:r>
          </a:p>
        </p:txBody>
      </p:sp>
      <p:sp>
        <p:nvSpPr>
          <p:cNvPr id="772101" name="Line 5"/>
          <p:cNvSpPr>
            <a:spLocks noChangeShapeType="1"/>
          </p:cNvSpPr>
          <p:nvPr/>
        </p:nvSpPr>
        <p:spPr bwMode="auto">
          <a:xfrm>
            <a:off x="2816225" y="1598613"/>
            <a:ext cx="966788" cy="922337"/>
          </a:xfrm>
          <a:prstGeom prst="line">
            <a:avLst/>
          </a:prstGeom>
          <a:noFill/>
          <a:ln w="38100">
            <a:solidFill>
              <a:schemeClr val="tx1"/>
            </a:solidFill>
            <a:round/>
            <a:headEnd/>
            <a:tailEnd type="triangle" w="med" len="med"/>
          </a:ln>
        </p:spPr>
        <p:txBody>
          <a:bodyPr/>
          <a:lstStyle/>
          <a:p>
            <a:endParaRPr lang="en-US"/>
          </a:p>
        </p:txBody>
      </p:sp>
      <p:sp>
        <p:nvSpPr>
          <p:cNvPr id="40966" name="Text Box 6"/>
          <p:cNvSpPr txBox="1">
            <a:spLocks noChangeArrowheads="1"/>
          </p:cNvSpPr>
          <p:nvPr/>
        </p:nvSpPr>
        <p:spPr bwMode="auto">
          <a:xfrm>
            <a:off x="-182563" y="744538"/>
            <a:ext cx="8075613" cy="762000"/>
          </a:xfrm>
          <a:prstGeom prst="rect">
            <a:avLst/>
          </a:prstGeom>
          <a:noFill/>
          <a:ln>
            <a:noFill/>
          </a:ln>
          <a:effectLs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0" hangingPunct="0">
              <a:spcBef>
                <a:spcPct val="50000"/>
              </a:spcBef>
              <a:defRPr/>
            </a:pPr>
            <a:r>
              <a:rPr lang="en-US" sz="4400" dirty="0">
                <a:solidFill>
                  <a:srgbClr val="FFFF00"/>
                </a:solidFill>
                <a:effectLst>
                  <a:outerShdw blurRad="38100" dist="38100" dir="2700000" algn="tl">
                    <a:srgbClr val="000000">
                      <a:alpha val="43137"/>
                    </a:srgbClr>
                  </a:outerShdw>
                </a:effectLst>
                <a:latin typeface="Tahoma" pitchFamily="34" charset="0"/>
              </a:rPr>
              <a:t>(visible target word)</a:t>
            </a:r>
          </a:p>
        </p:txBody>
      </p:sp>
      <p:sp>
        <p:nvSpPr>
          <p:cNvPr id="772103" name="Rectangle 7"/>
          <p:cNvSpPr>
            <a:spLocks noChangeArrowheads="1"/>
          </p:cNvSpPr>
          <p:nvPr/>
        </p:nvSpPr>
        <p:spPr bwMode="auto">
          <a:xfrm>
            <a:off x="458788" y="4516438"/>
            <a:ext cx="8423275" cy="1739900"/>
          </a:xfrm>
          <a:prstGeom prst="rect">
            <a:avLst/>
          </a:prstGeom>
          <a:noFill/>
          <a:ln>
            <a:noFill/>
          </a:ln>
          <a:effectLst/>
          <a:extLst/>
        </p:spPr>
        <p:txBody>
          <a:bodyPr>
            <a:spAutoFit/>
          </a:bodyPr>
          <a:lstStyle/>
          <a:p>
            <a:pPr algn="ctr" eaLnBrk="0" hangingPunct="0">
              <a:spcBef>
                <a:spcPct val="50000"/>
              </a:spcBef>
              <a:defRPr/>
            </a:pPr>
            <a:r>
              <a:rPr lang="en-US" sz="3600" dirty="0">
                <a:solidFill>
                  <a:srgbClr val="FFFF00"/>
                </a:solidFill>
                <a:effectLst>
                  <a:outerShdw blurRad="38100" dist="38100" dir="2700000" algn="tl">
                    <a:srgbClr val="000000">
                      <a:alpha val="43137"/>
                    </a:srgbClr>
                  </a:outerShdw>
                </a:effectLst>
                <a:latin typeface="Tahoma" pitchFamily="34" charset="0"/>
              </a:rPr>
              <a:t>(stays visible until the person presses a key indicating it is either a </a:t>
            </a:r>
            <a:r>
              <a:rPr lang="en-US" sz="3600" u="sng" dirty="0">
                <a:solidFill>
                  <a:srgbClr val="FFFF00"/>
                </a:solidFill>
                <a:effectLst>
                  <a:outerShdw blurRad="38100" dist="38100" dir="2700000" algn="tl">
                    <a:srgbClr val="000000">
                      <a:alpha val="43137"/>
                    </a:srgbClr>
                  </a:outerShdw>
                </a:effectLst>
                <a:latin typeface="Tahoma" pitchFamily="34" charset="0"/>
              </a:rPr>
              <a:t>word</a:t>
            </a:r>
            <a:r>
              <a:rPr lang="en-US" sz="3600" dirty="0">
                <a:solidFill>
                  <a:srgbClr val="FFFF00"/>
                </a:solidFill>
                <a:effectLst>
                  <a:outerShdw blurRad="38100" dist="38100" dir="2700000" algn="tl">
                    <a:srgbClr val="000000">
                      <a:alpha val="43137"/>
                    </a:srgbClr>
                  </a:outerShdw>
                </a:effectLst>
                <a:latin typeface="Tahoma" pitchFamily="34" charset="0"/>
              </a:rPr>
              <a:t> or </a:t>
            </a:r>
            <a:r>
              <a:rPr lang="en-US" sz="3600" u="sng" dirty="0">
                <a:solidFill>
                  <a:srgbClr val="FFFF00"/>
                </a:solidFill>
                <a:effectLst>
                  <a:outerShdw blurRad="38100" dist="38100" dir="2700000" algn="tl">
                    <a:srgbClr val="000000">
                      <a:alpha val="43137"/>
                    </a:srgbClr>
                  </a:outerShdw>
                </a:effectLst>
                <a:latin typeface="Tahoma" pitchFamily="34" charset="0"/>
              </a:rPr>
              <a:t>not a word</a:t>
            </a:r>
            <a:r>
              <a:rPr lang="en-US" sz="3600" dirty="0">
                <a:solidFill>
                  <a:srgbClr val="FFFF00"/>
                </a:solidFill>
                <a:effectLst>
                  <a:outerShdw blurRad="38100" dist="38100" dir="2700000" algn="tl">
                    <a:srgbClr val="000000">
                      <a:alpha val="43137"/>
                    </a:srgbClr>
                  </a:outerShdw>
                </a:effectLst>
                <a:latin typeface="Tahoma" pitchFamily="34" charset="0"/>
              </a:rPr>
              <a:t>: e.g., </a:t>
            </a:r>
            <a:r>
              <a:rPr lang="en-US" sz="3600" dirty="0" err="1">
                <a:solidFill>
                  <a:srgbClr val="FF0000"/>
                </a:solidFill>
                <a:effectLst>
                  <a:outerShdw blurRad="38100" dist="38100" dir="2700000" algn="tl">
                    <a:srgbClr val="000000">
                      <a:alpha val="43137"/>
                    </a:srgbClr>
                  </a:outerShdw>
                </a:effectLst>
                <a:latin typeface="Tahoma" pitchFamily="34" charset="0"/>
              </a:rPr>
              <a:t>evlo</a:t>
            </a:r>
            <a:r>
              <a:rPr lang="en-US" sz="3600" dirty="0">
                <a:solidFill>
                  <a:srgbClr val="FFFF00"/>
                </a:solidFill>
                <a:effectLst>
                  <a:outerShdw blurRad="38100" dist="38100" dir="2700000" algn="tl">
                    <a:srgbClr val="000000">
                      <a:alpha val="43137"/>
                    </a:srgbClr>
                  </a:outerShdw>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7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21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20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8" grpId="0" animBg="1"/>
      <p:bldP spid="772099" grpId="0"/>
      <p:bldP spid="772100" grpId="0" animBg="1"/>
      <p:bldP spid="772101" grpId="0" animBg="1"/>
      <p:bldP spid="77210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149225" y="165100"/>
            <a:ext cx="8763000" cy="844550"/>
          </a:xfrm>
          <a:effectLst>
            <a:outerShdw dist="35921" dir="2700000" algn="ctr" rotWithShape="0">
              <a:schemeClr val="bg2">
                <a:alpha val="50000"/>
              </a:schemeClr>
            </a:outerShdw>
          </a:effectLst>
        </p:spPr>
        <p:txBody>
          <a:bodyPr/>
          <a:lstStyle/>
          <a:p>
            <a:pPr eaLnBrk="1" hangingPunct="1">
              <a:defRPr/>
            </a:pPr>
            <a:r>
              <a:rPr lang="en-US" sz="3200" dirty="0" smtClean="0">
                <a:solidFill>
                  <a:srgbClr val="FFFF00"/>
                </a:solidFill>
                <a:latin typeface="Trebuchet MS" pitchFamily="34" charset="0"/>
              </a:rPr>
              <a:t>More about attachment-system activation</a:t>
            </a:r>
          </a:p>
        </p:txBody>
      </p:sp>
      <p:sp>
        <p:nvSpPr>
          <p:cNvPr id="89090" name="Rectangle 3"/>
          <p:cNvSpPr>
            <a:spLocks noGrp="1" noChangeArrowheads="1"/>
          </p:cNvSpPr>
          <p:nvPr>
            <p:ph type="body" idx="1"/>
          </p:nvPr>
        </p:nvSpPr>
        <p:spPr>
          <a:xfrm>
            <a:off x="0" y="855864"/>
            <a:ext cx="9118600" cy="6002135"/>
          </a:xfrm>
        </p:spPr>
        <p:txBody>
          <a:bodyPr/>
          <a:lstStyle/>
          <a:p>
            <a:pPr eaLnBrk="1" hangingPunct="1">
              <a:lnSpc>
                <a:spcPct val="85000"/>
              </a:lnSpc>
              <a:spcBef>
                <a:spcPct val="40000"/>
              </a:spcBef>
            </a:pPr>
            <a:r>
              <a:rPr lang="en-US" sz="2600" dirty="0" smtClean="0">
                <a:effectLst/>
                <a:latin typeface="Trebuchet MS" pitchFamily="34" charset="0"/>
              </a:rPr>
              <a:t>Subliminal priming with a threat word (e.g., failure, separation) increases accessibility of attachment figures’ </a:t>
            </a:r>
            <a:r>
              <a:rPr lang="en-US" sz="2600" u="sng" dirty="0" smtClean="0">
                <a:effectLst/>
                <a:latin typeface="Trebuchet MS" pitchFamily="34" charset="0"/>
              </a:rPr>
              <a:t>names</a:t>
            </a:r>
            <a:r>
              <a:rPr lang="en-US" sz="2600" dirty="0" smtClean="0">
                <a:effectLst/>
                <a:latin typeface="Trebuchet MS" pitchFamily="34" charset="0"/>
              </a:rPr>
              <a:t> but not names of other familiar people (Mikulincer, Gillath, &amp; Shaver, </a:t>
            </a:r>
            <a:r>
              <a:rPr lang="en-US" sz="2600" i="1" dirty="0" smtClean="0">
                <a:effectLst/>
                <a:latin typeface="Trebuchet MS" pitchFamily="34" charset="0"/>
              </a:rPr>
              <a:t>JPSP</a:t>
            </a:r>
            <a:r>
              <a:rPr lang="en-US" sz="2600" dirty="0" smtClean="0">
                <a:effectLst/>
                <a:latin typeface="Trebuchet MS" pitchFamily="34" charset="0"/>
              </a:rPr>
              <a:t>, 2002). </a:t>
            </a:r>
          </a:p>
          <a:p>
            <a:pPr eaLnBrk="1" hangingPunct="1">
              <a:lnSpc>
                <a:spcPct val="85000"/>
              </a:lnSpc>
              <a:spcBef>
                <a:spcPct val="40000"/>
              </a:spcBef>
            </a:pPr>
            <a:r>
              <a:rPr lang="en-US" sz="2600" dirty="0" smtClean="0">
                <a:effectLst/>
                <a:latin typeface="Trebuchet MS" pitchFamily="34" charset="0"/>
              </a:rPr>
              <a:t>Attachment anxiety correlates with faster access to attachment figures’ names regardless of threat (perhaps an example of anxious vigilance)</a:t>
            </a:r>
          </a:p>
          <a:p>
            <a:pPr eaLnBrk="1" hangingPunct="1">
              <a:lnSpc>
                <a:spcPct val="85000"/>
              </a:lnSpc>
              <a:spcBef>
                <a:spcPct val="40000"/>
              </a:spcBef>
            </a:pPr>
            <a:r>
              <a:rPr lang="en-US" sz="2600" dirty="0" smtClean="0">
                <a:effectLst/>
                <a:latin typeface="Trebuchet MS" pitchFamily="34" charset="0"/>
              </a:rPr>
              <a:t>Avoidant attachment correlates with slower access to attachment figures’ names (suppression) when the threat word is “separation,” but not “failure” (so the suppression may be somewhat attachment-specific)</a:t>
            </a:r>
          </a:p>
          <a:p>
            <a:pPr eaLnBrk="1" hangingPunct="1">
              <a:lnSpc>
                <a:spcPct val="85000"/>
              </a:lnSpc>
              <a:spcBef>
                <a:spcPct val="40000"/>
              </a:spcBef>
            </a:pPr>
            <a:r>
              <a:rPr lang="en-US" sz="2600" dirty="0" smtClean="0">
                <a:effectLst/>
                <a:latin typeface="Trebuchet MS" pitchFamily="34" charset="0"/>
              </a:rPr>
              <a:t>We have obtained similar results among religious people for “God” and God-related concepts (e.g., a Torah scroll), suggesting that God can serve as an attachment figure (</a:t>
            </a:r>
            <a:r>
              <a:rPr lang="en-US" sz="2600" dirty="0" err="1" smtClean="0">
                <a:effectLst/>
                <a:latin typeface="Trebuchet MS" pitchFamily="34" charset="0"/>
              </a:rPr>
              <a:t>Granqvist</a:t>
            </a:r>
            <a:r>
              <a:rPr lang="en-US" sz="2600" dirty="0" smtClean="0">
                <a:effectLst/>
                <a:latin typeface="Trebuchet MS" pitchFamily="34" charset="0"/>
              </a:rPr>
              <a:t>, Mikulincer, &amp; Shaver, </a:t>
            </a:r>
            <a:r>
              <a:rPr lang="en-US" sz="2600" i="1" dirty="0" smtClean="0">
                <a:effectLst/>
                <a:latin typeface="Trebuchet MS" pitchFamily="34" charset="0"/>
              </a:rPr>
              <a:t>PSPR</a:t>
            </a:r>
            <a:r>
              <a:rPr lang="en-US" sz="2600" dirty="0" smtClean="0">
                <a:effectLst/>
                <a:latin typeface="Trebuchet MS" pitchFamily="34" charset="0"/>
              </a:rPr>
              <a:t>, </a:t>
            </a:r>
            <a:r>
              <a:rPr lang="en-US" sz="2600" dirty="0" smtClean="0">
                <a:effectLst/>
                <a:latin typeface="Trebuchet MS" pitchFamily="34" charset="0"/>
              </a:rPr>
              <a:t>2010; JPSP, 2012)</a:t>
            </a:r>
            <a:endParaRPr lang="en-US" sz="2600" dirty="0" smtClean="0">
              <a:effectLst/>
              <a:latin typeface="Trebuchet M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0" y="109538"/>
            <a:ext cx="9144000" cy="1143000"/>
          </a:xfrm>
          <a:effectLst>
            <a:outerShdw dist="17961" dir="2700000" algn="ctr" rotWithShape="0">
              <a:schemeClr val="bg2">
                <a:alpha val="50000"/>
              </a:schemeClr>
            </a:outerShdw>
          </a:effectLst>
        </p:spPr>
        <p:txBody>
          <a:bodyPr/>
          <a:lstStyle/>
          <a:p>
            <a:pPr eaLnBrk="1" hangingPunct="1">
              <a:lnSpc>
                <a:spcPct val="85000"/>
              </a:lnSpc>
              <a:defRPr/>
            </a:pPr>
            <a:r>
              <a:rPr lang="en-US" sz="2800">
                <a:solidFill>
                  <a:srgbClr val="990033"/>
                </a:solidFill>
                <a:latin typeface="Trebuchet MS" pitchFamily="34" charset="0"/>
              </a:rPr>
              <a:t>An interesting attachment-</a:t>
            </a:r>
            <a:r>
              <a:rPr lang="en-US" sz="2800" u="sng">
                <a:solidFill>
                  <a:srgbClr val="990033"/>
                </a:solidFill>
                <a:latin typeface="Trebuchet MS" pitchFamily="34" charset="0"/>
              </a:rPr>
              <a:t>formation</a:t>
            </a:r>
            <a:r>
              <a:rPr lang="en-US" sz="2800">
                <a:solidFill>
                  <a:srgbClr val="990033"/>
                </a:solidFill>
                <a:latin typeface="Trebuchet MS" pitchFamily="34" charset="0"/>
              </a:rPr>
              <a:t> study (Beckes et al., 2010, </a:t>
            </a:r>
            <a:r>
              <a:rPr lang="en-US" sz="2800" i="1">
                <a:solidFill>
                  <a:srgbClr val="990033"/>
                </a:solidFill>
                <a:latin typeface="Trebuchet MS" pitchFamily="34" charset="0"/>
              </a:rPr>
              <a:t>Psych. Science</a:t>
            </a:r>
            <a:r>
              <a:rPr lang="en-US" sz="2800">
                <a:solidFill>
                  <a:srgbClr val="990033"/>
                </a:solidFill>
                <a:latin typeface="Trebuchet MS" pitchFamily="34" charset="0"/>
              </a:rPr>
              <a:t>), using some of our methods</a:t>
            </a:r>
          </a:p>
        </p:txBody>
      </p:sp>
      <p:sp>
        <p:nvSpPr>
          <p:cNvPr id="548867" name="Rectangle 3"/>
          <p:cNvSpPr>
            <a:spLocks noGrp="1" noChangeArrowheads="1"/>
          </p:cNvSpPr>
          <p:nvPr>
            <p:ph type="body" idx="1"/>
          </p:nvPr>
        </p:nvSpPr>
        <p:spPr>
          <a:xfrm>
            <a:off x="0" y="1225550"/>
            <a:ext cx="9144000" cy="5575300"/>
          </a:xfrm>
        </p:spPr>
        <p:txBody>
          <a:bodyPr/>
          <a:lstStyle/>
          <a:p>
            <a:pPr eaLnBrk="1" hangingPunct="1">
              <a:lnSpc>
                <a:spcPct val="90000"/>
              </a:lnSpc>
            </a:pPr>
            <a:r>
              <a:rPr lang="en-US" sz="2200" smtClean="0">
                <a:solidFill>
                  <a:schemeClr val="bg2"/>
                </a:solidFill>
                <a:latin typeface="Trebuchet MS" pitchFamily="34" charset="0"/>
              </a:rPr>
              <a:t>They presented </a:t>
            </a:r>
            <a:r>
              <a:rPr lang="en-US" sz="2200" u="sng" smtClean="0">
                <a:solidFill>
                  <a:schemeClr val="bg2"/>
                </a:solidFill>
                <a:latin typeface="Trebuchet MS" pitchFamily="34" charset="0"/>
              </a:rPr>
              <a:t>subliminal</a:t>
            </a:r>
            <a:r>
              <a:rPr lang="en-US" sz="2200" smtClean="0">
                <a:solidFill>
                  <a:schemeClr val="bg2"/>
                </a:solidFill>
                <a:latin typeface="Trebuchet MS" pitchFamily="34" charset="0"/>
              </a:rPr>
              <a:t> pictures of a striking snake, a mutilated body, or a neutral stimulus</a:t>
            </a:r>
          </a:p>
          <a:p>
            <a:pPr eaLnBrk="1" hangingPunct="1">
              <a:lnSpc>
                <a:spcPct val="90000"/>
              </a:lnSpc>
            </a:pPr>
            <a:endParaRPr lang="en-US" sz="2200" smtClean="0">
              <a:solidFill>
                <a:schemeClr val="bg2"/>
              </a:solidFill>
              <a:latin typeface="Trebuchet MS" pitchFamily="34" charset="0"/>
            </a:endParaRPr>
          </a:p>
          <a:p>
            <a:pPr eaLnBrk="1" hangingPunct="1">
              <a:lnSpc>
                <a:spcPct val="90000"/>
              </a:lnSpc>
            </a:pPr>
            <a:endParaRPr lang="en-US" sz="2200" smtClean="0">
              <a:solidFill>
                <a:schemeClr val="bg2"/>
              </a:solidFill>
              <a:latin typeface="Trebuchet MS" pitchFamily="34" charset="0"/>
            </a:endParaRPr>
          </a:p>
          <a:p>
            <a:pPr eaLnBrk="1" hangingPunct="1">
              <a:lnSpc>
                <a:spcPct val="85000"/>
              </a:lnSpc>
            </a:pPr>
            <a:endParaRPr lang="en-US" sz="2200" smtClean="0">
              <a:solidFill>
                <a:schemeClr val="bg2"/>
              </a:solidFill>
              <a:latin typeface="Trebuchet MS" pitchFamily="34" charset="0"/>
            </a:endParaRPr>
          </a:p>
          <a:p>
            <a:pPr eaLnBrk="1" hangingPunct="1">
              <a:lnSpc>
                <a:spcPct val="90000"/>
              </a:lnSpc>
            </a:pPr>
            <a:r>
              <a:rPr lang="en-US" sz="2200" smtClean="0">
                <a:solidFill>
                  <a:schemeClr val="bg2"/>
                </a:solidFill>
                <a:latin typeface="Trebuchet MS" pitchFamily="34" charset="0"/>
              </a:rPr>
              <a:t>Followed by a supraliminal picture of a </a:t>
            </a:r>
          </a:p>
          <a:p>
            <a:pPr eaLnBrk="1" hangingPunct="1">
              <a:lnSpc>
                <a:spcPct val="90000"/>
              </a:lnSpc>
              <a:buFontTx/>
              <a:buNone/>
            </a:pPr>
            <a:r>
              <a:rPr lang="en-US" sz="2200" smtClean="0">
                <a:solidFill>
                  <a:schemeClr val="bg2"/>
                </a:solidFill>
                <a:latin typeface="Trebuchet MS" pitchFamily="34" charset="0"/>
              </a:rPr>
              <a:t>	smiling woman’s face or a control face</a:t>
            </a:r>
          </a:p>
          <a:p>
            <a:pPr eaLnBrk="1" hangingPunct="1">
              <a:lnSpc>
                <a:spcPct val="90000"/>
              </a:lnSpc>
              <a:buFontTx/>
              <a:buNone/>
            </a:pPr>
            <a:endParaRPr lang="en-US" sz="2200" smtClean="0">
              <a:solidFill>
                <a:schemeClr val="bg2"/>
              </a:solidFill>
              <a:latin typeface="Trebuchet MS" pitchFamily="34" charset="0"/>
            </a:endParaRPr>
          </a:p>
          <a:p>
            <a:pPr eaLnBrk="1" hangingPunct="1">
              <a:lnSpc>
                <a:spcPct val="90000"/>
              </a:lnSpc>
            </a:pPr>
            <a:r>
              <a:rPr lang="en-US" sz="2200" smtClean="0">
                <a:solidFill>
                  <a:schemeClr val="bg2"/>
                </a:solidFill>
                <a:latin typeface="Trebuchet MS" pitchFamily="34" charset="0"/>
              </a:rPr>
              <a:t>Measured reaction times in a lexical decision task to security-related words (safe, kind, protect, secure, trust, warm) and insecurity-related words (alone, anxiety, threat, distress, rejection, despair, needy) in the presence of the pictured face.</a:t>
            </a:r>
          </a:p>
          <a:p>
            <a:pPr eaLnBrk="1" hangingPunct="1">
              <a:lnSpc>
                <a:spcPct val="90000"/>
              </a:lnSpc>
              <a:buFontTx/>
              <a:buNone/>
            </a:pPr>
            <a:endParaRPr lang="en-US" sz="2200" smtClean="0">
              <a:solidFill>
                <a:schemeClr val="bg2"/>
              </a:solidFill>
              <a:latin typeface="Trebuchet MS" pitchFamily="34" charset="0"/>
            </a:endParaRPr>
          </a:p>
          <a:p>
            <a:pPr eaLnBrk="1" hangingPunct="1">
              <a:lnSpc>
                <a:spcPct val="90000"/>
              </a:lnSpc>
            </a:pPr>
            <a:r>
              <a:rPr lang="en-US" sz="2200" smtClean="0">
                <a:solidFill>
                  <a:schemeClr val="bg2"/>
                </a:solidFill>
                <a:latin typeface="Trebuchet MS" pitchFamily="34" charset="0"/>
              </a:rPr>
              <a:t>Found an </a:t>
            </a:r>
            <a:r>
              <a:rPr lang="en-US" sz="2200" u="sng" smtClean="0">
                <a:solidFill>
                  <a:schemeClr val="bg2"/>
                </a:solidFill>
                <a:latin typeface="Trebuchet MS" pitchFamily="34" charset="0"/>
              </a:rPr>
              <a:t>interaction</a:t>
            </a:r>
            <a:r>
              <a:rPr lang="en-US" sz="2200" smtClean="0">
                <a:solidFill>
                  <a:schemeClr val="bg2"/>
                </a:solidFill>
                <a:latin typeface="Trebuchet MS" pitchFamily="34" charset="0"/>
              </a:rPr>
              <a:t>: The secure words were perceived faster and the insecure words slower in the presence of the smiling face if it had been paired unconsciously with the </a:t>
            </a:r>
            <a:r>
              <a:rPr lang="en-US" sz="2200" u="sng" smtClean="0">
                <a:solidFill>
                  <a:schemeClr val="bg2"/>
                </a:solidFill>
                <a:latin typeface="Trebuchet MS" pitchFamily="34" charset="0"/>
              </a:rPr>
              <a:t>frightening</a:t>
            </a:r>
            <a:r>
              <a:rPr lang="en-US" sz="2200" smtClean="0">
                <a:solidFill>
                  <a:schemeClr val="bg2"/>
                </a:solidFill>
                <a:latin typeface="Trebuchet MS" pitchFamily="34" charset="0"/>
              </a:rPr>
              <a:t> stimuli.</a:t>
            </a:r>
          </a:p>
        </p:txBody>
      </p:sp>
      <p:pic>
        <p:nvPicPr>
          <p:cNvPr id="548868" name="Picture 4" descr="Deadliest Snake"/>
          <p:cNvPicPr>
            <a:picLocks noChangeAspect="1" noChangeArrowheads="1"/>
          </p:cNvPicPr>
          <p:nvPr/>
        </p:nvPicPr>
        <p:blipFill>
          <a:blip r:embed="rId3"/>
          <a:srcRect/>
          <a:stretch>
            <a:fillRect/>
          </a:stretch>
        </p:blipFill>
        <p:spPr bwMode="auto">
          <a:xfrm>
            <a:off x="2335213" y="1917700"/>
            <a:ext cx="1458912" cy="998538"/>
          </a:xfrm>
          <a:prstGeom prst="rect">
            <a:avLst/>
          </a:prstGeom>
          <a:noFill/>
          <a:ln w="9525">
            <a:noFill/>
            <a:miter lim="800000"/>
            <a:headEnd/>
            <a:tailEnd/>
          </a:ln>
        </p:spPr>
      </p:pic>
      <p:pic>
        <p:nvPicPr>
          <p:cNvPr id="548869" name="Picture 5" descr="lizhurleysmile"/>
          <p:cNvPicPr>
            <a:picLocks noChangeAspect="1" noChangeArrowheads="1"/>
          </p:cNvPicPr>
          <p:nvPr/>
        </p:nvPicPr>
        <p:blipFill>
          <a:blip r:embed="rId4"/>
          <a:srcRect/>
          <a:stretch>
            <a:fillRect/>
          </a:stretch>
        </p:blipFill>
        <p:spPr bwMode="auto">
          <a:xfrm>
            <a:off x="5637213" y="2555875"/>
            <a:ext cx="1741487" cy="1450975"/>
          </a:xfrm>
          <a:prstGeom prst="rect">
            <a:avLst/>
          </a:prstGeom>
          <a:noFill/>
          <a:ln w="9525">
            <a:noFill/>
            <a:miter lim="800000"/>
            <a:headEnd/>
            <a:tailEnd/>
          </a:ln>
        </p:spPr>
      </p:pic>
    </p:spTree>
    <p:extLst>
      <p:ext uri="{BB962C8B-B14F-4D97-AF65-F5344CB8AC3E}">
        <p14:creationId xmlns:p14="http://schemas.microsoft.com/office/powerpoint/2010/main" val="387659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8867">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488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88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48867">
                                            <p:txEl>
                                              <p:pRg st="4" end="4"/>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488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48867">
                                            <p:txEl>
                                              <p:pRg st="5" end="5"/>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5488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88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48867">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886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48867">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231775" y="1277938"/>
            <a:ext cx="8912225" cy="4954587"/>
          </a:xfrm>
        </p:spPr>
        <p:txBody>
          <a:bodyPr/>
          <a:lstStyle/>
          <a:p>
            <a:pPr eaLnBrk="1" hangingPunct="1">
              <a:defRPr/>
            </a:pPr>
            <a:r>
              <a:rPr lang="en-US" sz="4400" dirty="0" smtClean="0">
                <a:solidFill>
                  <a:srgbClr val="FFFF00"/>
                </a:solidFill>
                <a:effectLst>
                  <a:outerShdw blurRad="38100" dist="38100" dir="2700000" algn="tl">
                    <a:srgbClr val="000000">
                      <a:alpha val="43137"/>
                    </a:srgbClr>
                  </a:outerShdw>
                </a:effectLst>
                <a:latin typeface="Trebuchet MS" pitchFamily="34" charset="0"/>
              </a:rPr>
              <a:t>Third Issue:</a:t>
            </a:r>
            <a:r>
              <a:rPr lang="en-US" dirty="0" smtClean="0">
                <a:solidFill>
                  <a:srgbClr val="FFFF00"/>
                </a:solidFill>
                <a:effectLst>
                  <a:outerShdw blurRad="38100" dist="38100" dir="2700000" algn="tl">
                    <a:srgbClr val="000000">
                      <a:alpha val="43137"/>
                    </a:srgbClr>
                  </a:outerShdw>
                </a:effectLst>
                <a:latin typeface="Trebuchet MS" pitchFamily="34" charset="0"/>
              </a:rPr>
              <a:t>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Emotion Regulation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10"/>
          <p:cNvSpPr>
            <a:spLocks noChangeArrowheads="1"/>
          </p:cNvSpPr>
          <p:nvPr/>
        </p:nvSpPr>
        <p:spPr bwMode="auto">
          <a:xfrm>
            <a:off x="423863" y="395288"/>
            <a:ext cx="2613025" cy="1843087"/>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19459" name="Rectangle 3"/>
          <p:cNvSpPr>
            <a:spLocks noGrp="1" noChangeArrowheads="1"/>
          </p:cNvSpPr>
          <p:nvPr>
            <p:ph type="title"/>
          </p:nvPr>
        </p:nvSpPr>
        <p:spPr>
          <a:xfrm>
            <a:off x="2625725" y="893763"/>
            <a:ext cx="6208713" cy="1047750"/>
          </a:xfrm>
          <a:effectLst>
            <a:outerShdw dist="17961" dir="2700000" algn="ctr" rotWithShape="0">
              <a:schemeClr val="bg1">
                <a:alpha val="50000"/>
              </a:schemeClr>
            </a:outerShdw>
          </a:effectLst>
        </p:spPr>
        <p:txBody>
          <a:bodyPr/>
          <a:lstStyle/>
          <a:p>
            <a:pPr eaLnBrk="1" hangingPunct="1">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Bowlby’s </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rPr>
              <a:t>attachment theory</a:t>
            </a:r>
          </a:p>
        </p:txBody>
      </p:sp>
      <p:sp>
        <p:nvSpPr>
          <p:cNvPr id="82947" name="Text Box 4"/>
          <p:cNvSpPr txBox="1">
            <a:spLocks noChangeArrowheads="1"/>
          </p:cNvSpPr>
          <p:nvPr/>
        </p:nvSpPr>
        <p:spPr bwMode="auto">
          <a:xfrm>
            <a:off x="355600" y="2430463"/>
            <a:ext cx="8788400" cy="1800225"/>
          </a:xfrm>
          <a:prstGeom prst="rect">
            <a:avLst/>
          </a:prstGeom>
          <a:noFill/>
          <a:ln w="9525">
            <a:noFill/>
            <a:miter lim="800000"/>
            <a:headEnd/>
            <a:tailEnd/>
          </a:ln>
        </p:spPr>
        <p:txBody>
          <a:bodyPr>
            <a:spAutoFit/>
          </a:bodyPr>
          <a:lstStyle/>
          <a:p>
            <a:pPr>
              <a:spcBef>
                <a:spcPct val="10000"/>
              </a:spcBef>
            </a:pPr>
            <a:r>
              <a:rPr lang="en-US" sz="2800" dirty="0" smtClean="0"/>
              <a:t>Created </a:t>
            </a:r>
            <a:r>
              <a:rPr lang="en-US" sz="2800" dirty="0"/>
              <a:t>by John </a:t>
            </a:r>
            <a:r>
              <a:rPr lang="en-US" sz="2800" dirty="0" err="1"/>
              <a:t>Bowlby</a:t>
            </a:r>
            <a:r>
              <a:rPr lang="en-US" sz="2800" dirty="0"/>
              <a:t>, a British psychoanalyst, based partly on primate ethology, to explain why “maternal deprivation” so often leads to later anxiety, anger, delinquency, and depression </a:t>
            </a:r>
          </a:p>
        </p:txBody>
      </p:sp>
      <p:pic>
        <p:nvPicPr>
          <p:cNvPr id="82948" name="Picture 5" descr="bowlby"/>
          <p:cNvPicPr>
            <a:picLocks noChangeAspect="1" noChangeArrowheads="1"/>
          </p:cNvPicPr>
          <p:nvPr/>
        </p:nvPicPr>
        <p:blipFill>
          <a:blip r:embed="rId3"/>
          <a:srcRect/>
          <a:stretch>
            <a:fillRect/>
          </a:stretch>
        </p:blipFill>
        <p:spPr bwMode="auto">
          <a:xfrm>
            <a:off x="669925" y="4521200"/>
            <a:ext cx="1646238" cy="2057400"/>
          </a:xfrm>
          <a:prstGeom prst="rect">
            <a:avLst/>
          </a:prstGeom>
          <a:noFill/>
          <a:ln w="9525">
            <a:noFill/>
            <a:miter lim="800000"/>
            <a:headEnd/>
            <a:tailEnd/>
          </a:ln>
        </p:spPr>
      </p:pic>
      <p:pic>
        <p:nvPicPr>
          <p:cNvPr id="82949" name="Picture 6" descr="bowlby book cover"/>
          <p:cNvPicPr>
            <a:picLocks noChangeAspect="1" noChangeArrowheads="1"/>
          </p:cNvPicPr>
          <p:nvPr/>
        </p:nvPicPr>
        <p:blipFill>
          <a:blip r:embed="rId4"/>
          <a:srcRect/>
          <a:stretch>
            <a:fillRect/>
          </a:stretch>
        </p:blipFill>
        <p:spPr bwMode="auto">
          <a:xfrm>
            <a:off x="2590800" y="4521200"/>
            <a:ext cx="1365250" cy="2057400"/>
          </a:xfrm>
          <a:prstGeom prst="rect">
            <a:avLst/>
          </a:prstGeom>
          <a:noFill/>
          <a:ln w="9525">
            <a:noFill/>
            <a:miter lim="800000"/>
            <a:headEnd/>
            <a:tailEnd/>
          </a:ln>
        </p:spPr>
      </p:pic>
      <p:pic>
        <p:nvPicPr>
          <p:cNvPr id="82950" name="Picture 7" descr="Bowlby's secure base cover"/>
          <p:cNvPicPr>
            <a:picLocks noChangeAspect="1" noChangeArrowheads="1"/>
          </p:cNvPicPr>
          <p:nvPr/>
        </p:nvPicPr>
        <p:blipFill>
          <a:blip r:embed="rId5"/>
          <a:srcRect/>
          <a:stretch>
            <a:fillRect/>
          </a:stretch>
        </p:blipFill>
        <p:spPr bwMode="auto">
          <a:xfrm>
            <a:off x="4191000" y="4521200"/>
            <a:ext cx="1431925" cy="2057400"/>
          </a:xfrm>
          <a:prstGeom prst="rect">
            <a:avLst/>
          </a:prstGeom>
          <a:noFill/>
          <a:ln w="9525">
            <a:solidFill>
              <a:srgbClr val="FFFFFF"/>
            </a:solidFill>
            <a:miter lim="800000"/>
            <a:headEnd/>
            <a:tailEnd/>
          </a:ln>
        </p:spPr>
      </p:pic>
      <p:sp>
        <p:nvSpPr>
          <p:cNvPr id="82951" name="Text Box 8"/>
          <p:cNvSpPr txBox="1">
            <a:spLocks noChangeArrowheads="1"/>
          </p:cNvSpPr>
          <p:nvPr/>
        </p:nvSpPr>
        <p:spPr bwMode="auto">
          <a:xfrm>
            <a:off x="5916176" y="4315650"/>
            <a:ext cx="3226019" cy="2492990"/>
          </a:xfrm>
          <a:prstGeom prst="rect">
            <a:avLst/>
          </a:prstGeom>
          <a:noFill/>
          <a:ln w="9525">
            <a:noFill/>
            <a:miter lim="800000"/>
            <a:headEnd/>
            <a:tailEnd/>
          </a:ln>
        </p:spPr>
        <p:txBody>
          <a:bodyPr wrap="square">
            <a:spAutoFit/>
          </a:bodyPr>
          <a:lstStyle/>
          <a:p>
            <a:pPr>
              <a:spcBef>
                <a:spcPct val="50000"/>
              </a:spcBef>
            </a:pPr>
            <a:r>
              <a:rPr lang="en-US" sz="2600" dirty="0">
                <a:solidFill>
                  <a:srgbClr val="FFCC00"/>
                </a:solidFill>
              </a:rPr>
              <a:t>He published five major books about the theory between 1969 and </a:t>
            </a:r>
            <a:r>
              <a:rPr lang="en-US" sz="2600" dirty="0" smtClean="0">
                <a:solidFill>
                  <a:srgbClr val="FFCC00"/>
                </a:solidFill>
              </a:rPr>
              <a:t>1988, including one on psychotherapy</a:t>
            </a:r>
            <a:endParaRPr lang="en-US" sz="2600" dirty="0">
              <a:solidFill>
                <a:srgbClr val="FFCC00"/>
              </a:solidFill>
            </a:endParaRPr>
          </a:p>
        </p:txBody>
      </p:sp>
      <p:pic>
        <p:nvPicPr>
          <p:cNvPr id="82952" name="Picture 9" descr="Vervet monkey carrying young"/>
          <p:cNvPicPr>
            <a:picLocks noChangeAspect="1" noChangeArrowheads="1"/>
          </p:cNvPicPr>
          <p:nvPr/>
        </p:nvPicPr>
        <p:blipFill>
          <a:blip r:embed="rId6"/>
          <a:srcRect/>
          <a:stretch>
            <a:fillRect/>
          </a:stretch>
        </p:blipFill>
        <p:spPr bwMode="auto">
          <a:xfrm>
            <a:off x="554038" y="481013"/>
            <a:ext cx="238125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xfrm>
            <a:off x="77788" y="587375"/>
            <a:ext cx="8848725" cy="844550"/>
          </a:xfrm>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lang="en-US" sz="3600" dirty="0" smtClean="0">
                <a:solidFill>
                  <a:srgbClr val="FFFF00"/>
                </a:solidFill>
                <a:latin typeface="Trebuchet MS" pitchFamily="34" charset="0"/>
                <a:cs typeface="Tahoma" pitchFamily="34" charset="0"/>
              </a:rPr>
              <a:t>Avoidant attachment and </a:t>
            </a:r>
            <a:br>
              <a:rPr lang="en-US" sz="3600" dirty="0" smtClean="0">
                <a:solidFill>
                  <a:srgbClr val="FFFF00"/>
                </a:solidFill>
                <a:latin typeface="Trebuchet MS" pitchFamily="34" charset="0"/>
                <a:cs typeface="Tahoma" pitchFamily="34" charset="0"/>
              </a:rPr>
            </a:br>
            <a:r>
              <a:rPr lang="en-US" sz="3600" dirty="0" smtClean="0">
                <a:solidFill>
                  <a:srgbClr val="FFFF00"/>
                </a:solidFill>
                <a:latin typeface="Trebuchet MS" pitchFamily="34" charset="0"/>
                <a:cs typeface="Tahoma" pitchFamily="34" charset="0"/>
              </a:rPr>
              <a:t>emotion regulation</a:t>
            </a:r>
            <a:endParaRPr lang="en-GB" sz="3600" dirty="0" smtClean="0">
              <a:solidFill>
                <a:srgbClr val="FFFF00"/>
              </a:solidFill>
              <a:latin typeface="Trebuchet MS" pitchFamily="34" charset="0"/>
              <a:cs typeface="Tahoma" pitchFamily="34" charset="0"/>
            </a:endParaRPr>
          </a:p>
        </p:txBody>
      </p:sp>
      <p:sp>
        <p:nvSpPr>
          <p:cNvPr id="93186" name="Rectangle 3"/>
          <p:cNvSpPr>
            <a:spLocks noGrp="1" noChangeArrowheads="1"/>
          </p:cNvSpPr>
          <p:nvPr>
            <p:ph type="body" idx="1"/>
          </p:nvPr>
        </p:nvSpPr>
        <p:spPr>
          <a:xfrm>
            <a:off x="263525" y="1738313"/>
            <a:ext cx="8610600" cy="4916487"/>
          </a:xfrm>
        </p:spPr>
        <p:txBody>
          <a:bodyPr lIns="90000" tIns="46800" rIns="90000" bIns="46800"/>
          <a:lstStyle/>
          <a:p>
            <a:pPr marL="339725" indent="-339725" defTabSz="457200" eaLnBrk="1" hangingPunct="1">
              <a:lnSpc>
                <a:spcPct val="115000"/>
              </a:lnSpc>
              <a:spcBef>
                <a:spcPct val="35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effectLst/>
                <a:latin typeface="Trebuchet MS" pitchFamily="34" charset="0"/>
                <a:cs typeface="Tahoma" pitchFamily="34" charset="0"/>
              </a:rPr>
              <a:t>Avoidant individuals </a:t>
            </a:r>
            <a:r>
              <a:rPr lang="en-US" smtClean="0">
                <a:effectLst/>
                <a:latin typeface="Trebuchet MS" pitchFamily="34" charset="0"/>
                <a:cs typeface="Tahoma" pitchFamily="34" charset="0"/>
              </a:rPr>
              <a:t>inhibit or block emotional states that are incongruent with the goal of keeping their attachment system deactivated</a:t>
            </a:r>
          </a:p>
          <a:p>
            <a:pPr marL="339725" indent="-339725" defTabSz="457200" eaLnBrk="1" hangingPunct="1">
              <a:lnSpc>
                <a:spcPct val="115000"/>
              </a:lnSpc>
              <a:spcBef>
                <a:spcPct val="35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effectLst/>
                <a:latin typeface="Trebuchet MS" pitchFamily="34" charset="0"/>
                <a:cs typeface="Tahoma" pitchFamily="34" charset="0"/>
              </a:rPr>
              <a:t>Avoidant inhibition and suppression require mental effort, and hence can be over-ridden by cognitive load and stress</a:t>
            </a:r>
          </a:p>
          <a:p>
            <a:pPr marL="339725" indent="-339725" defTabSz="457200" eaLnBrk="1" hangingPunct="1">
              <a:lnSpc>
                <a:spcPct val="115000"/>
              </a:lnSpc>
              <a:spcBef>
                <a:spcPct val="35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effectLst/>
                <a:latin typeface="Trebuchet MS" pitchFamily="34" charset="0"/>
                <a:cs typeface="Tahoma" pitchFamily="34" charset="0"/>
              </a:rPr>
              <a:t>Two examples . . .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72" name="Object 16"/>
          <p:cNvGraphicFramePr>
            <a:graphicFrameLocks noChangeAspect="1"/>
          </p:cNvGraphicFramePr>
          <p:nvPr/>
        </p:nvGraphicFramePr>
        <p:xfrm>
          <a:off x="914400" y="76200"/>
          <a:ext cx="7921625" cy="5616575"/>
        </p:xfrm>
        <a:graphic>
          <a:graphicData uri="http://schemas.openxmlformats.org/presentationml/2006/ole">
            <mc:AlternateContent xmlns:mc="http://schemas.openxmlformats.org/markup-compatibility/2006">
              <mc:Choice xmlns:v="urn:schemas-microsoft-com:vml" Requires="v">
                <p:oleObj spid="_x0000_s45085" name="Chart" r:id="rId4" imgW="6734127" imgH="4067223" progId="MSGraph.Chart.8">
                  <p:embed followColorScheme="full"/>
                </p:oleObj>
              </mc:Choice>
              <mc:Fallback>
                <p:oleObj name="Chart" r:id="rId4" imgW="6734127" imgH="4067223" progId="MSGraph.Chart.8">
                  <p:embed followColorScheme="full"/>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6200"/>
                        <a:ext cx="7921625" cy="561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5587" name="Text Box 3"/>
          <p:cNvSpPr txBox="1">
            <a:spLocks noChangeArrowheads="1"/>
          </p:cNvSpPr>
          <p:nvPr/>
        </p:nvSpPr>
        <p:spPr bwMode="auto">
          <a:xfrm>
            <a:off x="422275" y="195263"/>
            <a:ext cx="8067675" cy="920750"/>
          </a:xfrm>
          <a:prstGeom prst="rect">
            <a:avLst/>
          </a:prstGeom>
          <a:noFill/>
          <a:ln>
            <a:noFill/>
          </a:ln>
          <a:effectLst/>
          <a:extLst/>
        </p:spPr>
        <p:txBody>
          <a:bodyPr lIns="0" rIns="0">
            <a:spAutoFit/>
          </a:bodyPr>
          <a:lstStyle/>
          <a:p>
            <a:pPr algn="ctr">
              <a:lnSpc>
                <a:spcPct val="85000"/>
              </a:lnSpc>
              <a:defRPr/>
            </a:pPr>
            <a:r>
              <a:rPr lang="en-US" sz="3200" dirty="0">
                <a:solidFill>
                  <a:srgbClr val="FFFF00"/>
                </a:solidFill>
                <a:effectLst>
                  <a:outerShdw blurRad="38100" dist="38100" dir="2700000" algn="tl">
                    <a:srgbClr val="000000"/>
                  </a:outerShdw>
                </a:effectLst>
                <a:cs typeface="Times New Roman" pitchFamily="18" charset="0"/>
              </a:rPr>
              <a:t>Color-naming times (in </a:t>
            </a:r>
            <a:r>
              <a:rPr lang="en-US" sz="3200" dirty="0" err="1">
                <a:solidFill>
                  <a:srgbClr val="FFFF00"/>
                </a:solidFill>
                <a:effectLst>
                  <a:outerShdw blurRad="38100" dist="38100" dir="2700000" algn="tl">
                    <a:srgbClr val="000000"/>
                  </a:outerShdw>
                </a:effectLst>
                <a:cs typeface="Times New Roman" pitchFamily="18" charset="0"/>
              </a:rPr>
              <a:t>msec</a:t>
            </a:r>
            <a:r>
              <a:rPr lang="en-US" sz="3200" dirty="0">
                <a:solidFill>
                  <a:srgbClr val="FFFF00"/>
                </a:solidFill>
                <a:effectLst>
                  <a:outerShdw blurRad="38100" dist="38100" dir="2700000" algn="tl">
                    <a:srgbClr val="000000"/>
                  </a:outerShdw>
                </a:effectLst>
                <a:cs typeface="Times New Roman" pitchFamily="18" charset="0"/>
              </a:rPr>
              <a:t>) for separation words during a </a:t>
            </a:r>
            <a:r>
              <a:rPr lang="en-US" sz="3200" dirty="0" err="1">
                <a:solidFill>
                  <a:srgbClr val="FFFF00"/>
                </a:solidFill>
                <a:effectLst>
                  <a:outerShdw blurRad="38100" dist="38100" dir="2700000" algn="tl">
                    <a:srgbClr val="000000"/>
                  </a:outerShdw>
                </a:effectLst>
                <a:cs typeface="Times New Roman" pitchFamily="18" charset="0"/>
              </a:rPr>
              <a:t>Stroop</a:t>
            </a:r>
            <a:r>
              <a:rPr lang="en-US" sz="3200" dirty="0">
                <a:solidFill>
                  <a:srgbClr val="FFFF00"/>
                </a:solidFill>
                <a:effectLst>
                  <a:outerShdw blurRad="38100" dist="38100" dir="2700000" algn="tl">
                    <a:srgbClr val="000000"/>
                  </a:outerShdw>
                </a:effectLst>
                <a:cs typeface="Times New Roman" pitchFamily="18" charset="0"/>
              </a:rPr>
              <a:t> task </a:t>
            </a:r>
          </a:p>
        </p:txBody>
      </p:sp>
      <p:sp>
        <p:nvSpPr>
          <p:cNvPr id="45074" name="Text Box 4"/>
          <p:cNvSpPr txBox="1">
            <a:spLocks noChangeArrowheads="1"/>
          </p:cNvSpPr>
          <p:nvPr/>
        </p:nvSpPr>
        <p:spPr bwMode="auto">
          <a:xfrm>
            <a:off x="269875" y="5405438"/>
            <a:ext cx="8823325" cy="1444625"/>
          </a:xfrm>
          <a:prstGeom prst="rect">
            <a:avLst/>
          </a:prstGeom>
          <a:noFill/>
          <a:ln w="9525">
            <a:noFill/>
            <a:miter lim="800000"/>
            <a:headEnd/>
            <a:tailEnd/>
          </a:ln>
        </p:spPr>
        <p:txBody>
          <a:bodyPr>
            <a:spAutoFit/>
          </a:bodyPr>
          <a:lstStyle/>
          <a:p>
            <a:pPr eaLnBrk="0" hangingPunct="0">
              <a:lnSpc>
                <a:spcPct val="85000"/>
              </a:lnSpc>
            </a:pPr>
            <a:r>
              <a:rPr lang="en-US" sz="2600">
                <a:solidFill>
                  <a:srgbClr val="FFFF00"/>
                </a:solidFill>
                <a:cs typeface="Times New Roman" pitchFamily="18" charset="0"/>
              </a:rPr>
              <a:t>Avoidant people showed no “rebound” of separation-related thoughts when not under a high cognitive load, but they couldn’t avoid the rebound under a high load </a:t>
            </a:r>
            <a:r>
              <a:rPr lang="en-US" sz="2600">
                <a:solidFill>
                  <a:srgbClr val="FFFF00"/>
                </a:solidFill>
                <a:cs typeface="Tahoma" pitchFamily="34" charset="0"/>
              </a:rPr>
              <a:t>(Mikulincer, Dolev, &amp; Shaver, </a:t>
            </a:r>
            <a:r>
              <a:rPr lang="en-US" sz="2600" i="1">
                <a:solidFill>
                  <a:srgbClr val="FFFF00"/>
                </a:solidFill>
                <a:cs typeface="Tahoma" pitchFamily="34" charset="0"/>
              </a:rPr>
              <a:t>JPSP</a:t>
            </a:r>
            <a:r>
              <a:rPr lang="en-US" sz="2600">
                <a:solidFill>
                  <a:srgbClr val="FFFF00"/>
                </a:solidFill>
                <a:cs typeface="Tahoma" pitchFamily="34" charset="0"/>
              </a:rPr>
              <a:t>, 2004)</a:t>
            </a:r>
          </a:p>
        </p:txBody>
      </p:sp>
      <p:grpSp>
        <p:nvGrpSpPr>
          <p:cNvPr id="835589" name="Group 5"/>
          <p:cNvGrpSpPr>
            <a:grpSpLocks/>
          </p:cNvGrpSpPr>
          <p:nvPr/>
        </p:nvGrpSpPr>
        <p:grpSpPr bwMode="auto">
          <a:xfrm rot="-171745">
            <a:off x="2451100" y="1841500"/>
            <a:ext cx="3200400" cy="1395413"/>
            <a:chOff x="1544" y="1160"/>
            <a:chExt cx="2016" cy="879"/>
          </a:xfrm>
        </p:grpSpPr>
        <p:sp>
          <p:nvSpPr>
            <p:cNvPr id="45076" name="Oval 6"/>
            <p:cNvSpPr>
              <a:spLocks noChangeArrowheads="1"/>
            </p:cNvSpPr>
            <p:nvPr/>
          </p:nvSpPr>
          <p:spPr bwMode="auto">
            <a:xfrm>
              <a:off x="1544" y="1160"/>
              <a:ext cx="2016" cy="432"/>
            </a:xfrm>
            <a:prstGeom prst="ellipse">
              <a:avLst/>
            </a:prstGeom>
            <a:noFill/>
            <a:ln w="57150">
              <a:solidFill>
                <a:srgbClr val="FF0066"/>
              </a:solidFill>
              <a:round/>
              <a:headEnd/>
              <a:tailEnd/>
            </a:ln>
          </p:spPr>
          <p:txBody>
            <a:bodyPr wrap="none" anchor="ctr"/>
            <a:lstStyle/>
            <a:p>
              <a:pPr eaLnBrk="0" hangingPunct="0"/>
              <a:endParaRPr lang="en-US"/>
            </a:p>
          </p:txBody>
        </p:sp>
        <p:sp>
          <p:nvSpPr>
            <p:cNvPr id="45077" name="Line 7"/>
            <p:cNvSpPr>
              <a:spLocks noChangeShapeType="1"/>
            </p:cNvSpPr>
            <p:nvPr/>
          </p:nvSpPr>
          <p:spPr bwMode="auto">
            <a:xfrm flipV="1">
              <a:off x="2565" y="1604"/>
              <a:ext cx="0" cy="435"/>
            </a:xfrm>
            <a:prstGeom prst="line">
              <a:avLst/>
            </a:prstGeom>
            <a:noFill/>
            <a:ln w="57150">
              <a:solidFill>
                <a:srgbClr val="FF0066"/>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35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3025" y="339725"/>
            <a:ext cx="8943975" cy="1476375"/>
          </a:xfrm>
        </p:spPr>
        <p:txBody>
          <a:bodyPr/>
          <a:lstStyle/>
          <a:p>
            <a:pPr eaLnBrk="1" hangingPunct="1">
              <a:lnSpc>
                <a:spcPct val="90000"/>
              </a:lnSpc>
              <a:defRPr/>
            </a:pPr>
            <a:r>
              <a:rPr lang="en-US" sz="3600" dirty="0" smtClean="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Broader summary of findings regarding suppression of thoughts of loss/rejection </a:t>
            </a:r>
            <a:endParaRPr lang="en-US" sz="3600" dirty="0" smtClean="0">
              <a:solidFill>
                <a:srgbClr val="FFFF00"/>
              </a:solidFill>
              <a:effectLst>
                <a:outerShdw blurRad="38100" dist="38100" dir="2700000" algn="tl">
                  <a:srgbClr val="000000">
                    <a:alpha val="43137"/>
                  </a:srgbClr>
                </a:outerShdw>
              </a:effectLst>
              <a:latin typeface="Trebuchet MS" pitchFamily="34" charset="0"/>
            </a:endParaRPr>
          </a:p>
        </p:txBody>
      </p:sp>
      <p:sp>
        <p:nvSpPr>
          <p:cNvPr id="98306" name="Rectangle 3"/>
          <p:cNvSpPr>
            <a:spLocks noGrp="1" noChangeArrowheads="1"/>
          </p:cNvSpPr>
          <p:nvPr>
            <p:ph type="body" idx="1"/>
          </p:nvPr>
        </p:nvSpPr>
        <p:spPr>
          <a:xfrm>
            <a:off x="117475" y="1854200"/>
            <a:ext cx="8988425" cy="4724400"/>
          </a:xfrm>
        </p:spPr>
        <p:txBody>
          <a:bodyPr/>
          <a:lstStyle/>
          <a:p>
            <a:pPr eaLnBrk="1" hangingPunct="1">
              <a:spcBef>
                <a:spcPct val="0"/>
              </a:spcBef>
              <a:spcAft>
                <a:spcPct val="45000"/>
              </a:spcAft>
            </a:pPr>
            <a:r>
              <a:rPr lang="en-US" sz="2800" smtClean="0">
                <a:effectLst/>
                <a:latin typeface="Trebuchet MS" pitchFamily="34" charset="0"/>
              </a:rPr>
              <a:t>Under low load conditions, avoidant people are able to suppress thoughts of loss and defensively activate </a:t>
            </a:r>
            <a:r>
              <a:rPr lang="en-US" sz="2800" u="sng" smtClean="0">
                <a:effectLst/>
                <a:latin typeface="Trebuchet MS" pitchFamily="34" charset="0"/>
              </a:rPr>
              <a:t>positive</a:t>
            </a:r>
            <a:r>
              <a:rPr lang="en-US" sz="2800" smtClean="0">
                <a:effectLst/>
                <a:latin typeface="Trebuchet MS" pitchFamily="34" charset="0"/>
              </a:rPr>
              <a:t> self-representations  </a:t>
            </a:r>
          </a:p>
          <a:p>
            <a:pPr eaLnBrk="1" hangingPunct="1">
              <a:spcBef>
                <a:spcPct val="0"/>
              </a:spcBef>
              <a:spcAft>
                <a:spcPct val="45000"/>
              </a:spcAft>
            </a:pPr>
            <a:r>
              <a:rPr lang="en-US" sz="2800" smtClean="0">
                <a:effectLst/>
                <a:latin typeface="Trebuchet MS" pitchFamily="34" charset="0"/>
              </a:rPr>
              <a:t>Under high load, they can’t suppress thoughts of loss or </a:t>
            </a:r>
            <a:r>
              <a:rPr lang="en-US" sz="2800" u="sng" smtClean="0">
                <a:effectLst/>
                <a:latin typeface="Trebuchet MS" pitchFamily="34" charset="0"/>
              </a:rPr>
              <a:t>negative</a:t>
            </a:r>
            <a:r>
              <a:rPr lang="en-US" sz="2800" smtClean="0">
                <a:effectLst/>
                <a:latin typeface="Trebuchet MS" pitchFamily="34" charset="0"/>
              </a:rPr>
              <a:t> self-representations, suggesting (as in other studies) that their defensive strategies require constant effort</a:t>
            </a:r>
          </a:p>
          <a:p>
            <a:pPr eaLnBrk="1" hangingPunct="1">
              <a:spcBef>
                <a:spcPct val="0"/>
              </a:spcBef>
              <a:spcAft>
                <a:spcPct val="45000"/>
              </a:spcAft>
            </a:pPr>
            <a:r>
              <a:rPr lang="en-US" sz="2800" smtClean="0">
                <a:effectLst/>
                <a:latin typeface="Trebuchet MS" pitchFamily="34" charset="0"/>
              </a:rPr>
              <a:t>Not emphasized here but true: Anxious people in our studies seem unable to suppress thoughts of loss or negative self-traits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9400"/>
            <a:ext cx="8988425" cy="1143000"/>
          </a:xfrm>
        </p:spPr>
        <p:txBody>
          <a:bodyPr/>
          <a:lstStyle/>
          <a:p>
            <a:pPr eaLnBrk="1" hangingPunct="1">
              <a:defRPr/>
            </a:pPr>
            <a:r>
              <a:rPr lang="en-US" sz="3200" dirty="0" smtClean="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A real-world example: Mothers with a CHD child (</a:t>
            </a:r>
            <a:r>
              <a:rPr lang="en-US" sz="3200" dirty="0" err="1" smtClean="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Berant</a:t>
            </a:r>
            <a:r>
              <a:rPr lang="en-US" sz="3200" dirty="0" smtClean="0">
                <a:solidFill>
                  <a:srgbClr val="FFFF00"/>
                </a:solidFill>
                <a:effectLst>
                  <a:outerShdw blurRad="38100" dist="38100" dir="2700000" algn="tl">
                    <a:srgbClr val="000000">
                      <a:alpha val="43137"/>
                    </a:srgbClr>
                  </a:outerShdw>
                </a:effectLst>
                <a:latin typeface="Trebuchet MS" pitchFamily="34" charset="0"/>
                <a:cs typeface="Times New Roman" pitchFamily="18" charset="0"/>
              </a:rPr>
              <a:t>, Mikulincer, &amp; Shaver, 2008)</a:t>
            </a:r>
          </a:p>
        </p:txBody>
      </p:sp>
      <p:sp>
        <p:nvSpPr>
          <p:cNvPr id="100354" name="Rectangle 3"/>
          <p:cNvSpPr>
            <a:spLocks noGrp="1" noChangeArrowheads="1"/>
          </p:cNvSpPr>
          <p:nvPr>
            <p:ph type="body" idx="1"/>
          </p:nvPr>
        </p:nvSpPr>
        <p:spPr>
          <a:xfrm>
            <a:off x="193675" y="1470025"/>
            <a:ext cx="8832850" cy="5233988"/>
          </a:xfrm>
        </p:spPr>
        <p:txBody>
          <a:bodyPr/>
          <a:lstStyle/>
          <a:p>
            <a:pPr eaLnBrk="1" hangingPunct="1">
              <a:lnSpc>
                <a:spcPct val="105000"/>
              </a:lnSpc>
              <a:spcBef>
                <a:spcPct val="40000"/>
              </a:spcBef>
            </a:pPr>
            <a:r>
              <a:rPr lang="en-US" sz="2600" smtClean="0">
                <a:effectLst/>
              </a:rPr>
              <a:t>Participants:  63 mothers of children diagnosed with CHD during their first months of life; they underwent three waves of data collection (immediately following diagnosis, a year later, and 7 years later)</a:t>
            </a:r>
          </a:p>
          <a:p>
            <a:pPr eaLnBrk="1" hangingPunct="1">
              <a:lnSpc>
                <a:spcPct val="105000"/>
              </a:lnSpc>
              <a:spcBef>
                <a:spcPct val="40000"/>
              </a:spcBef>
            </a:pPr>
            <a:r>
              <a:rPr lang="en-US" sz="2600" smtClean="0">
                <a:effectLst/>
              </a:rPr>
              <a:t>Measures:  A physician’s rating of CHD severity at T1; ECR-like attachment scales given to the mother at T1, an overall maternal mental health scale given at T’s 1, 2, and 3; a marital quality scale given at T’s 1, 2, and 3; a child-appropriate explicit self-concept measure and the CAT (projective story measure) given to the child at T3 (when he/she was 7 or 8 years old)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0" y="165100"/>
            <a:ext cx="9144000" cy="604838"/>
          </a:xfrm>
        </p:spPr>
        <p:txBody>
          <a:bodyPr/>
          <a:lstStyle/>
          <a:p>
            <a:pPr eaLnBrk="1" hangingPunct="1"/>
            <a:r>
              <a:rPr lang="en-US" sz="3200" b="1" smtClean="0">
                <a:solidFill>
                  <a:srgbClr val="FFFF00"/>
                </a:solidFill>
                <a:effectLst/>
                <a:latin typeface="Trebuchet MS" pitchFamily="34" charset="0"/>
                <a:cs typeface="Times New Roman" pitchFamily="18" charset="0"/>
              </a:rPr>
              <a:t>A few results</a:t>
            </a:r>
          </a:p>
        </p:txBody>
      </p:sp>
      <p:sp>
        <p:nvSpPr>
          <p:cNvPr id="102402" name="Rectangle 3"/>
          <p:cNvSpPr>
            <a:spLocks noGrp="1" noChangeArrowheads="1"/>
          </p:cNvSpPr>
          <p:nvPr>
            <p:ph type="body" idx="1"/>
          </p:nvPr>
        </p:nvSpPr>
        <p:spPr>
          <a:xfrm>
            <a:off x="39688" y="846138"/>
            <a:ext cx="9104312" cy="5886450"/>
          </a:xfrm>
        </p:spPr>
        <p:txBody>
          <a:bodyPr/>
          <a:lstStyle/>
          <a:p>
            <a:pPr eaLnBrk="1" hangingPunct="1">
              <a:lnSpc>
                <a:spcPct val="90000"/>
              </a:lnSpc>
              <a:spcBef>
                <a:spcPct val="40000"/>
              </a:spcBef>
            </a:pPr>
            <a:r>
              <a:rPr lang="en-US" sz="2800" smtClean="0">
                <a:effectLst/>
                <a:latin typeface="Trebuchet MS" pitchFamily="34" charset="0"/>
              </a:rPr>
              <a:t>Mother’s avoidance at T1 and the interaction of her avoidance with the child’s CHD severity predicted a decline over time in her marital quality and mental health. Non-avoidant mothers showed no such deterioration, regardless of child’s CHD severity.  </a:t>
            </a:r>
          </a:p>
          <a:p>
            <a:pPr eaLnBrk="1" hangingPunct="1">
              <a:lnSpc>
                <a:spcPct val="90000"/>
              </a:lnSpc>
              <a:spcBef>
                <a:spcPct val="40000"/>
              </a:spcBef>
            </a:pPr>
            <a:r>
              <a:rPr lang="en-US" sz="2800" smtClean="0">
                <a:effectLst/>
                <a:latin typeface="Trebuchet MS" pitchFamily="34" charset="0"/>
              </a:rPr>
              <a:t>Mother’s avoidance and anxiety at T1 predicted child’s poorer explicit self-concept at age 7-8. Also, the child’s “dominant affect” (in the CAT) was more negative at age 7-8 if the mother had been more avoidant 7 years earlier.</a:t>
            </a:r>
          </a:p>
          <a:p>
            <a:pPr eaLnBrk="1" hangingPunct="1">
              <a:lnSpc>
                <a:spcPct val="90000"/>
              </a:lnSpc>
              <a:spcBef>
                <a:spcPct val="40000"/>
              </a:spcBef>
            </a:pPr>
            <a:r>
              <a:rPr lang="en-US" sz="2800" smtClean="0">
                <a:effectLst/>
                <a:latin typeface="Trebuchet MS" pitchFamily="34" charset="0"/>
              </a:rPr>
              <a:t>In general, the stress of having a child with severe CHD was too much for more avoidant mothers to handle, perhaps because avoidant coping collapsed under a high “coping load.”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38225" y="741363"/>
            <a:ext cx="6951663" cy="1150937"/>
          </a:xfrm>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lang="en-US"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Attachment anxiety and </a:t>
            </a:r>
            <a:br>
              <a:rPr lang="en-US"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intensification of emotion </a:t>
            </a:r>
            <a:r>
              <a:rPr lang="en-US" sz="3600" dirty="0" smtClean="0">
                <a:effectLst>
                  <a:outerShdw blurRad="38100" dist="38100" dir="2700000" algn="tl">
                    <a:srgbClr val="000000">
                      <a:alpha val="43137"/>
                    </a:srgbClr>
                  </a:outerShdw>
                </a:effectLst>
                <a:latin typeface="Trebuchet MS" pitchFamily="34" charset="0"/>
              </a:rPr>
              <a:t> </a:t>
            </a:r>
            <a:r>
              <a:rPr lang="en-US"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
            </a:r>
            <a:br>
              <a:rPr lang="en-US"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br>
            <a:endParaRPr lang="en-GB" sz="36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endParaRPr>
          </a:p>
        </p:txBody>
      </p:sp>
      <p:sp>
        <p:nvSpPr>
          <p:cNvPr id="104450" name="Rectangle 3"/>
          <p:cNvSpPr>
            <a:spLocks noGrp="1" noChangeArrowheads="1"/>
          </p:cNvSpPr>
          <p:nvPr>
            <p:ph type="body" idx="1"/>
          </p:nvPr>
        </p:nvSpPr>
        <p:spPr>
          <a:xfrm>
            <a:off x="347663" y="2073275"/>
            <a:ext cx="8640762" cy="4005263"/>
          </a:xfrm>
        </p:spPr>
        <p:txBody>
          <a:bodyPr lIns="90000" tIns="46800" rIns="90000" bIns="46800"/>
          <a:lstStyle/>
          <a:p>
            <a:pPr marL="339725" indent="-339725" defTabSz="457200" eaLnBrk="1" hangingPunct="1">
              <a:spcBef>
                <a:spcPts val="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ffectLst/>
                <a:latin typeface="Trebuchet MS" pitchFamily="34" charset="0"/>
                <a:cs typeface="Tahoma" pitchFamily="34" charset="0"/>
              </a:rPr>
              <a:t>As mentioned, anxious individuals seem unable (or unwilling?) to suppress negative emotions</a:t>
            </a:r>
          </a:p>
          <a:p>
            <a:pPr marL="339725" indent="-339725" defTabSz="457200" eaLnBrk="1" hangingPunct="1">
              <a:spcBef>
                <a:spcPts val="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effectLst/>
                <a:latin typeface="Trebuchet MS" pitchFamily="34" charset="0"/>
                <a:cs typeface="Tahoma" pitchFamily="34" charset="0"/>
              </a:rPr>
              <a:t>To learn more about their intense emotionality, we used neuroimaging (fMRI)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194" name="Object 18"/>
          <p:cNvGraphicFramePr>
            <a:graphicFrameLocks noGrp="1" noChangeAspect="1"/>
          </p:cNvGraphicFramePr>
          <p:nvPr>
            <p:ph sz="half" idx="2"/>
          </p:nvPr>
        </p:nvGraphicFramePr>
        <p:xfrm>
          <a:off x="5414963" y="1533525"/>
          <a:ext cx="2922587" cy="3309938"/>
        </p:xfrm>
        <a:graphic>
          <a:graphicData uri="http://schemas.openxmlformats.org/presentationml/2006/ole">
            <mc:AlternateContent xmlns:mc="http://schemas.openxmlformats.org/markup-compatibility/2006">
              <mc:Choice xmlns:v="urn:schemas-microsoft-com:vml" Requires="v">
                <p:oleObj spid="_x0000_s50207" name="Image" r:id="rId4" imgW="3542857" imgH="4012698" progId="">
                  <p:embed/>
                </p:oleObj>
              </mc:Choice>
              <mc:Fallback>
                <p:oleObj name="Image" r:id="rId4" imgW="3542857" imgH="4012698" progId="">
                  <p:embed/>
                  <p:pic>
                    <p:nvPicPr>
                      <p:cNvPr id="0" name="Picture 1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63" y="1533525"/>
                        <a:ext cx="2922587"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195" name="Text Box 3"/>
          <p:cNvSpPr txBox="1">
            <a:spLocks noChangeArrowheads="1"/>
          </p:cNvSpPr>
          <p:nvPr/>
        </p:nvSpPr>
        <p:spPr bwMode="auto">
          <a:xfrm>
            <a:off x="231775" y="125413"/>
            <a:ext cx="8885238" cy="1244600"/>
          </a:xfrm>
          <a:prstGeom prst="rect">
            <a:avLst/>
          </a:prstGeom>
          <a:noFill/>
          <a:ln w="9525">
            <a:noFill/>
            <a:miter lim="800000"/>
            <a:headEnd/>
            <a:tailEnd/>
          </a:ln>
        </p:spPr>
        <p:txBody>
          <a:bodyPr>
            <a:spAutoFit/>
          </a:bodyPr>
          <a:lstStyle/>
          <a:p>
            <a:pPr eaLnBrk="0" hangingPunct="0">
              <a:lnSpc>
                <a:spcPct val="90000"/>
              </a:lnSpc>
              <a:spcBef>
                <a:spcPct val="20000"/>
              </a:spcBef>
            </a:pPr>
            <a:r>
              <a:rPr lang="en-US" sz="2800" b="1">
                <a:solidFill>
                  <a:srgbClr val="FFFF00"/>
                </a:solidFill>
                <a:cs typeface="Times New Roman" pitchFamily="18" charset="0"/>
              </a:rPr>
              <a:t>Regions in which attachment anxiety correlates .74**/.64** with activation during thoughts of loss </a:t>
            </a:r>
            <a:r>
              <a:rPr lang="en-US" sz="2800">
                <a:solidFill>
                  <a:srgbClr val="FFFF00"/>
                </a:solidFill>
                <a:cs typeface="Times New Roman" pitchFamily="18" charset="0"/>
              </a:rPr>
              <a:t>(Gillath et al., </a:t>
            </a:r>
            <a:r>
              <a:rPr lang="en-US" sz="2800" i="1">
                <a:solidFill>
                  <a:srgbClr val="FFFF00"/>
                </a:solidFill>
                <a:cs typeface="Times New Roman" pitchFamily="18" charset="0"/>
              </a:rPr>
              <a:t>NeuroImage</a:t>
            </a:r>
            <a:r>
              <a:rPr lang="en-US" sz="2800">
                <a:solidFill>
                  <a:srgbClr val="FFFF00"/>
                </a:solidFill>
                <a:cs typeface="Times New Roman" pitchFamily="18" charset="0"/>
              </a:rPr>
              <a:t>, 2005)</a:t>
            </a:r>
          </a:p>
        </p:txBody>
      </p:sp>
      <p:sp>
        <p:nvSpPr>
          <p:cNvPr id="50196" name="Oval 4"/>
          <p:cNvSpPr>
            <a:spLocks noChangeArrowheads="1"/>
          </p:cNvSpPr>
          <p:nvPr/>
        </p:nvSpPr>
        <p:spPr bwMode="auto">
          <a:xfrm>
            <a:off x="5959475" y="2671763"/>
            <a:ext cx="533400" cy="533400"/>
          </a:xfrm>
          <a:prstGeom prst="ellipse">
            <a:avLst/>
          </a:prstGeom>
          <a:noFill/>
          <a:ln w="25273">
            <a:solidFill>
              <a:srgbClr val="0000FF"/>
            </a:solidFill>
            <a:round/>
            <a:headEnd/>
            <a:tailEnd/>
          </a:ln>
        </p:spPr>
        <p:txBody>
          <a:bodyPr wrap="none" anchor="ctr"/>
          <a:lstStyle/>
          <a:p>
            <a:pPr eaLnBrk="0" hangingPunct="0"/>
            <a:endParaRPr lang="en-US"/>
          </a:p>
        </p:txBody>
      </p:sp>
      <p:sp>
        <p:nvSpPr>
          <p:cNvPr id="50197" name="Text Box 5"/>
          <p:cNvSpPr txBox="1">
            <a:spLocks noChangeArrowheads="1"/>
          </p:cNvSpPr>
          <p:nvPr/>
        </p:nvSpPr>
        <p:spPr bwMode="auto">
          <a:xfrm>
            <a:off x="5438775" y="1503363"/>
            <a:ext cx="3048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Times New Roman" pitchFamily="18" charset="0"/>
              </a:rPr>
              <a:t>L</a:t>
            </a:r>
          </a:p>
        </p:txBody>
      </p:sp>
      <p:sp>
        <p:nvSpPr>
          <p:cNvPr id="50198" name="Text Box 6"/>
          <p:cNvSpPr txBox="1">
            <a:spLocks noChangeArrowheads="1"/>
          </p:cNvSpPr>
          <p:nvPr/>
        </p:nvSpPr>
        <p:spPr bwMode="auto">
          <a:xfrm>
            <a:off x="7953375" y="1490663"/>
            <a:ext cx="3048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Times New Roman" pitchFamily="18" charset="0"/>
              </a:rPr>
              <a:t>R</a:t>
            </a:r>
          </a:p>
        </p:txBody>
      </p:sp>
      <p:pic>
        <p:nvPicPr>
          <p:cNvPr id="50199" name="Picture 7" descr="reg103_hippocampus_2"/>
          <p:cNvPicPr>
            <a:picLocks noGrp="1" noChangeAspect="1" noChangeArrowheads="1"/>
          </p:cNvPicPr>
          <p:nvPr>
            <p:ph sz="half" idx="1"/>
          </p:nvPr>
        </p:nvPicPr>
        <p:blipFill>
          <a:blip r:embed="rId6"/>
          <a:srcRect/>
          <a:stretch>
            <a:fillRect/>
          </a:stretch>
        </p:blipFill>
        <p:spPr>
          <a:xfrm>
            <a:off x="6915150" y="4311650"/>
            <a:ext cx="2124075" cy="2546350"/>
          </a:xfrm>
        </p:spPr>
      </p:pic>
      <p:sp>
        <p:nvSpPr>
          <p:cNvPr id="50200" name="Text Box 8"/>
          <p:cNvSpPr txBox="1">
            <a:spLocks noChangeArrowheads="1"/>
          </p:cNvSpPr>
          <p:nvPr/>
        </p:nvSpPr>
        <p:spPr bwMode="auto">
          <a:xfrm>
            <a:off x="76200" y="4735513"/>
            <a:ext cx="6992938" cy="1822450"/>
          </a:xfrm>
          <a:prstGeom prst="rect">
            <a:avLst/>
          </a:prstGeom>
          <a:noFill/>
          <a:ln w="9525">
            <a:noFill/>
            <a:miter lim="800000"/>
            <a:headEnd/>
            <a:tailEnd/>
          </a:ln>
        </p:spPr>
        <p:txBody>
          <a:bodyPr>
            <a:spAutoFit/>
          </a:bodyPr>
          <a:lstStyle/>
          <a:p>
            <a:pPr eaLnBrk="0" hangingPunct="0">
              <a:buClr>
                <a:schemeClr val="hlink"/>
              </a:buClr>
              <a:buSzPct val="130000"/>
              <a:buFont typeface="Wingdings" pitchFamily="2" charset="2"/>
              <a:buChar char="§"/>
            </a:pPr>
            <a:r>
              <a:rPr lang="en-GB" sz="2100">
                <a:latin typeface="Tahoma" pitchFamily="34" charset="0"/>
                <a:cs typeface="Tahoma" pitchFamily="34" charset="0"/>
              </a:rPr>
              <a:t> </a:t>
            </a:r>
            <a:r>
              <a:rPr lang="en-GB" sz="2100">
                <a:cs typeface="Tahoma" pitchFamily="34" charset="0"/>
              </a:rPr>
              <a:t>Left hippocampus </a:t>
            </a:r>
          </a:p>
          <a:p>
            <a:pPr marL="114300" lvl="1" eaLnBrk="0" hangingPunct="0">
              <a:buClr>
                <a:schemeClr val="accent2"/>
              </a:buClr>
              <a:buFont typeface="Wingdings" pitchFamily="2" charset="2"/>
              <a:buChar char="§"/>
            </a:pPr>
            <a:r>
              <a:rPr lang="en-GB" sz="2100">
                <a:cs typeface="Tahoma" pitchFamily="34" charset="0"/>
              </a:rPr>
              <a:t> associated with memory retrieval (Eichenbaum, 2004)</a:t>
            </a:r>
          </a:p>
          <a:p>
            <a:pPr marL="114300" lvl="1" eaLnBrk="0" hangingPunct="0">
              <a:spcBef>
                <a:spcPct val="20000"/>
              </a:spcBef>
              <a:buClr>
                <a:schemeClr val="accent2"/>
              </a:buClr>
              <a:buFont typeface="Wingdings" pitchFamily="2" charset="2"/>
              <a:buChar char="§"/>
            </a:pPr>
            <a:r>
              <a:rPr lang="en-GB" sz="2100">
                <a:cs typeface="Tahoma" pitchFamily="34" charset="0"/>
              </a:rPr>
              <a:t> activation during negative thoughts was correlated  	with attachment anxiety </a:t>
            </a:r>
            <a:r>
              <a:rPr lang="en-GB" sz="2100">
                <a:solidFill>
                  <a:srgbClr val="FFFF00"/>
                </a:solidFill>
                <a:cs typeface="Tahoma" pitchFamily="34" charset="0"/>
              </a:rPr>
              <a:t>(</a:t>
            </a:r>
            <a:r>
              <a:rPr lang="en-GB" sz="2100" b="1">
                <a:solidFill>
                  <a:srgbClr val="FFFF00"/>
                </a:solidFill>
                <a:cs typeface="Tahoma" pitchFamily="34" charset="0"/>
              </a:rPr>
              <a:t>r = .64**</a:t>
            </a:r>
            <a:r>
              <a:rPr lang="en-GB" sz="2100">
                <a:solidFill>
                  <a:srgbClr val="FFFF00"/>
                </a:solidFill>
                <a:cs typeface="Tahoma" pitchFamily="34" charset="0"/>
              </a:rPr>
              <a:t>)</a:t>
            </a:r>
          </a:p>
          <a:p>
            <a:pPr marL="114300" lvl="1" eaLnBrk="0" hangingPunct="0">
              <a:spcBef>
                <a:spcPct val="20000"/>
              </a:spcBef>
              <a:buClr>
                <a:schemeClr val="accent2"/>
              </a:buClr>
              <a:buFont typeface="Wingdings" pitchFamily="2" charset="2"/>
              <a:buChar char="§"/>
            </a:pPr>
            <a:r>
              <a:rPr lang="en-GB" sz="2100">
                <a:cs typeface="Tahoma" pitchFamily="34" charset="0"/>
              </a:rPr>
              <a:t> cf. behavioral studies by Mikulincer &amp; Orbach (1995)</a:t>
            </a:r>
          </a:p>
        </p:txBody>
      </p:sp>
      <p:sp>
        <p:nvSpPr>
          <p:cNvPr id="50201" name="Text Box 9"/>
          <p:cNvSpPr txBox="1">
            <a:spLocks noChangeArrowheads="1"/>
          </p:cNvSpPr>
          <p:nvPr/>
        </p:nvSpPr>
        <p:spPr bwMode="auto">
          <a:xfrm>
            <a:off x="230188" y="2014538"/>
            <a:ext cx="5110162" cy="2336800"/>
          </a:xfrm>
          <a:prstGeom prst="rect">
            <a:avLst/>
          </a:prstGeom>
          <a:noFill/>
          <a:ln w="9525">
            <a:noFill/>
            <a:miter lim="800000"/>
            <a:headEnd/>
            <a:tailEnd/>
          </a:ln>
        </p:spPr>
        <p:txBody>
          <a:bodyPr>
            <a:spAutoFit/>
          </a:bodyPr>
          <a:lstStyle/>
          <a:p>
            <a:pPr marL="166688" indent="-166688">
              <a:buClr>
                <a:schemeClr val="hlink"/>
              </a:buClr>
              <a:buSzPct val="130000"/>
              <a:buFont typeface="Wingdings" pitchFamily="2" charset="2"/>
              <a:buChar char="§"/>
            </a:pPr>
            <a:r>
              <a:rPr lang="en-GB" sz="2100">
                <a:latin typeface="Tahoma" pitchFamily="34" charset="0"/>
                <a:cs typeface="Tahoma" pitchFamily="34" charset="0"/>
              </a:rPr>
              <a:t> </a:t>
            </a:r>
            <a:r>
              <a:rPr lang="en-GB" sz="2100">
                <a:cs typeface="Tahoma" pitchFamily="34" charset="0"/>
              </a:rPr>
              <a:t>Left anterior temporal pole</a:t>
            </a:r>
          </a:p>
          <a:p>
            <a:pPr marL="342900" lvl="1" indent="-61913">
              <a:buClr>
                <a:schemeClr val="accent2"/>
              </a:buClr>
              <a:buFont typeface="Wingdings" pitchFamily="2" charset="2"/>
              <a:buChar char="§"/>
            </a:pPr>
            <a:r>
              <a:rPr lang="en-GB" sz="2100">
                <a:cs typeface="Tahoma" pitchFamily="34" charset="0"/>
              </a:rPr>
              <a:t> associated with recall of sad thoughts (Lévesque et al., 2003) </a:t>
            </a:r>
          </a:p>
          <a:p>
            <a:pPr marL="342900" lvl="1" indent="-61913">
              <a:buClr>
                <a:schemeClr val="accent2"/>
              </a:buClr>
              <a:buFont typeface="Wingdings" pitchFamily="2" charset="2"/>
              <a:buChar char="§"/>
            </a:pPr>
            <a:r>
              <a:rPr lang="en-GB" sz="2100">
                <a:cs typeface="Tahoma" pitchFamily="34" charset="0"/>
              </a:rPr>
              <a:t> activation during negative thoughts (Think Negative &gt; Think Neutral) was  correlated with attachment anxiety    		</a:t>
            </a:r>
            <a:r>
              <a:rPr lang="en-GB" sz="2100">
                <a:solidFill>
                  <a:srgbClr val="FFFF00"/>
                </a:solidFill>
                <a:cs typeface="Tahoma" pitchFamily="34" charset="0"/>
              </a:rPr>
              <a:t>(</a:t>
            </a:r>
            <a:r>
              <a:rPr lang="en-GB" sz="2100" b="1">
                <a:solidFill>
                  <a:srgbClr val="FFFF00"/>
                </a:solidFill>
                <a:cs typeface="Tahoma" pitchFamily="34" charset="0"/>
              </a:rPr>
              <a:t>r = .74**</a:t>
            </a:r>
            <a:r>
              <a:rPr lang="en-GB" sz="2100">
                <a:solidFill>
                  <a:srgbClr val="FFFF00"/>
                </a:solidFill>
                <a:cs typeface="Tahoma" pitchFamily="34" charset="0"/>
              </a:rPr>
              <a:t>)</a:t>
            </a:r>
            <a:endParaRPr lang="en-US" sz="2100">
              <a:cs typeface="Tahoma" pitchFamily="34" charset="0"/>
            </a:endParaRPr>
          </a:p>
        </p:txBody>
      </p:sp>
      <p:sp>
        <p:nvSpPr>
          <p:cNvPr id="50202" name="Oval 10"/>
          <p:cNvSpPr>
            <a:spLocks noChangeArrowheads="1"/>
          </p:cNvSpPr>
          <p:nvPr/>
        </p:nvSpPr>
        <p:spPr bwMode="auto">
          <a:xfrm>
            <a:off x="7413625" y="5464175"/>
            <a:ext cx="422275" cy="461963"/>
          </a:xfrm>
          <a:prstGeom prst="ellipse">
            <a:avLst/>
          </a:prstGeom>
          <a:noFill/>
          <a:ln w="25273">
            <a:solidFill>
              <a:srgbClr val="0000FF"/>
            </a:solidFill>
            <a:round/>
            <a:headEnd/>
            <a:tailEnd/>
          </a:ln>
        </p:spPr>
        <p:txBody>
          <a:bodyPr wrap="none" anchor="ctr"/>
          <a:lstStyle/>
          <a:p>
            <a:pPr eaLnBrk="0" hangingPunct="0"/>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xfrm>
            <a:off x="77788" y="131763"/>
            <a:ext cx="8991600" cy="1143000"/>
          </a:xfrm>
          <a:extLst/>
        </p:spPr>
        <p:txBody>
          <a:bodyPr lIns="90000" tIns="46800" rIns="90000" bIns="46800"/>
          <a:lstStyle/>
          <a:p>
            <a:pPr defTabSz="457200" eaLnBrk="1" hangingPunct="1">
              <a:lnSpc>
                <a:spcPct val="8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smtClean="0">
                <a:solidFill>
                  <a:srgbClr val="FFFF00"/>
                </a:solidFill>
                <a:latin typeface="Trebuchet MS" pitchFamily="34" charset="0"/>
                <a:cs typeface="Times New Roman" pitchFamily="18" charset="0"/>
              </a:rPr>
              <a:t>Suppressing negative thoughts: </a:t>
            </a:r>
            <a:br>
              <a:rPr lang="en-US" sz="3200" b="1" smtClean="0">
                <a:solidFill>
                  <a:srgbClr val="FFFF00"/>
                </a:solidFill>
                <a:latin typeface="Trebuchet MS" pitchFamily="34" charset="0"/>
                <a:cs typeface="Times New Roman" pitchFamily="18" charset="0"/>
              </a:rPr>
            </a:br>
            <a:r>
              <a:rPr lang="en-GB" sz="3200" b="1" smtClean="0">
                <a:solidFill>
                  <a:srgbClr val="FFFF00"/>
                </a:solidFill>
                <a:latin typeface="Trebuchet MS" pitchFamily="34" charset="0"/>
                <a:cs typeface="Times New Roman" pitchFamily="18" charset="0"/>
              </a:rPr>
              <a:t>Negative </a:t>
            </a:r>
            <a:r>
              <a:rPr lang="en-US" sz="3200" b="1" smtClean="0">
                <a:solidFill>
                  <a:srgbClr val="FFFF00"/>
                </a:solidFill>
                <a:latin typeface="Trebuchet MS" pitchFamily="34" charset="0"/>
                <a:cs typeface="Times New Roman" pitchFamily="18" charset="0"/>
              </a:rPr>
              <a:t>correlation with attachment anxiety</a:t>
            </a:r>
            <a:endParaRPr lang="en-GB" sz="3200" b="1" smtClean="0">
              <a:solidFill>
                <a:srgbClr val="FFFF00"/>
              </a:solidFill>
              <a:latin typeface="Trebuchet MS" pitchFamily="34" charset="0"/>
              <a:cs typeface="Times New Roman" pitchFamily="18" charset="0"/>
            </a:endParaRPr>
          </a:p>
        </p:txBody>
      </p:sp>
      <p:graphicFrame>
        <p:nvGraphicFramePr>
          <p:cNvPr id="51236" name="Object 36"/>
          <p:cNvGraphicFramePr>
            <a:graphicFrameLocks noGrp="1" noChangeAspect="1"/>
          </p:cNvGraphicFramePr>
          <p:nvPr>
            <p:ph sz="half" idx="1"/>
          </p:nvPr>
        </p:nvGraphicFramePr>
        <p:xfrm>
          <a:off x="2613025" y="1993900"/>
          <a:ext cx="2430463" cy="2951163"/>
        </p:xfrm>
        <a:graphic>
          <a:graphicData uri="http://schemas.openxmlformats.org/presentationml/2006/ole">
            <mc:AlternateContent xmlns:mc="http://schemas.openxmlformats.org/markup-compatibility/2006">
              <mc:Choice xmlns:v="urn:schemas-microsoft-com:vml" Requires="v">
                <p:oleObj spid="_x0000_s51275" name="Image" r:id="rId4" imgW="2209524" imgH="2717460" progId="">
                  <p:embed/>
                </p:oleObj>
              </mc:Choice>
              <mc:Fallback>
                <p:oleObj name="Image" r:id="rId4" imgW="2209524" imgH="2717460" progId="">
                  <p:embed/>
                  <p:pic>
                    <p:nvPicPr>
                      <p:cNvPr id="0" name="Picture 3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025" y="1993900"/>
                        <a:ext cx="2430463"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37" name="Object 37"/>
          <p:cNvGraphicFramePr>
            <a:graphicFrameLocks noGrp="1" noChangeAspect="1"/>
          </p:cNvGraphicFramePr>
          <p:nvPr>
            <p:ph sz="quarter" idx="2"/>
          </p:nvPr>
        </p:nvGraphicFramePr>
        <p:xfrm>
          <a:off x="5562600" y="2122488"/>
          <a:ext cx="3332163" cy="3062287"/>
        </p:xfrm>
        <a:graphic>
          <a:graphicData uri="http://schemas.openxmlformats.org/presentationml/2006/ole">
            <mc:AlternateContent xmlns:mc="http://schemas.openxmlformats.org/markup-compatibility/2006">
              <mc:Choice xmlns:v="urn:schemas-microsoft-com:vml" Requires="v">
                <p:oleObj spid="_x0000_s51276" name="Image" r:id="rId6" imgW="5231746" imgH="5244444" progId="">
                  <p:embed/>
                </p:oleObj>
              </mc:Choice>
              <mc:Fallback>
                <p:oleObj name="Image" r:id="rId6" imgW="5231746" imgH="5244444" progId="">
                  <p:embed/>
                  <p:pic>
                    <p:nvPicPr>
                      <p:cNvPr id="0" name="Picture 3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22488"/>
                        <a:ext cx="3332163" cy="306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40" name="Line 5"/>
          <p:cNvSpPr>
            <a:spLocks noChangeShapeType="1"/>
          </p:cNvSpPr>
          <p:nvPr/>
        </p:nvSpPr>
        <p:spPr bwMode="auto">
          <a:xfrm>
            <a:off x="6019800" y="2427288"/>
            <a:ext cx="2743200" cy="2133600"/>
          </a:xfrm>
          <a:prstGeom prst="line">
            <a:avLst/>
          </a:prstGeom>
          <a:noFill/>
          <a:ln w="28575">
            <a:solidFill>
              <a:srgbClr val="FF0000"/>
            </a:solidFill>
            <a:round/>
            <a:headEnd/>
            <a:tailEnd/>
          </a:ln>
        </p:spPr>
        <p:txBody>
          <a:bodyPr/>
          <a:lstStyle/>
          <a:p>
            <a:endParaRPr lang="en-US"/>
          </a:p>
        </p:txBody>
      </p:sp>
      <p:sp>
        <p:nvSpPr>
          <p:cNvPr id="51241" name="Text Box 6"/>
          <p:cNvSpPr txBox="1">
            <a:spLocks noChangeArrowheads="1"/>
          </p:cNvSpPr>
          <p:nvPr/>
        </p:nvSpPr>
        <p:spPr bwMode="auto">
          <a:xfrm>
            <a:off x="0" y="5580063"/>
            <a:ext cx="8991600" cy="1228725"/>
          </a:xfrm>
          <a:prstGeom prst="rect">
            <a:avLst/>
          </a:prstGeom>
          <a:noFill/>
          <a:ln w="9525">
            <a:noFill/>
            <a:miter lim="800000"/>
            <a:headEnd/>
            <a:tailEnd/>
          </a:ln>
        </p:spPr>
        <p:txBody>
          <a:bodyPr>
            <a:spAutoFit/>
          </a:bodyPr>
          <a:lstStyle/>
          <a:p>
            <a:pPr eaLnBrk="0" hangingPunct="0">
              <a:spcBef>
                <a:spcPct val="20000"/>
              </a:spcBef>
              <a:buClr>
                <a:schemeClr val="accent2"/>
              </a:buClr>
              <a:buFont typeface="Wingdings" pitchFamily="2" charset="2"/>
              <a:buChar char="§"/>
            </a:pPr>
            <a:r>
              <a:rPr lang="en-GB" sz="2300">
                <a:latin typeface="Tahoma" pitchFamily="34" charset="0"/>
                <a:cs typeface="Times New Roman" pitchFamily="18" charset="0"/>
              </a:rPr>
              <a:t> </a:t>
            </a:r>
            <a:r>
              <a:rPr lang="en-GB" sz="2300">
                <a:cs typeface="Times New Roman" pitchFamily="18" charset="0"/>
              </a:rPr>
              <a:t>Associated with emotional control</a:t>
            </a:r>
            <a:r>
              <a:rPr lang="en-GB" sz="2400">
                <a:cs typeface="Times New Roman" pitchFamily="18" charset="0"/>
              </a:rPr>
              <a:t> </a:t>
            </a:r>
            <a:r>
              <a:rPr lang="en-GB" sz="2000">
                <a:cs typeface="Times New Roman" pitchFamily="18" charset="0"/>
              </a:rPr>
              <a:t>(e.g., </a:t>
            </a:r>
            <a:r>
              <a:rPr lang="en-US" sz="2000">
                <a:cs typeface="Times New Roman" pitchFamily="18" charset="0"/>
              </a:rPr>
              <a:t>Shimamura &amp; Knight, 2002</a:t>
            </a:r>
            <a:r>
              <a:rPr lang="en-GB" sz="2000">
                <a:cs typeface="Times New Roman" pitchFamily="18" charset="0"/>
              </a:rPr>
              <a:t>)</a:t>
            </a:r>
            <a:endParaRPr lang="en-GB" sz="2400">
              <a:cs typeface="Times New Roman" pitchFamily="18" charset="0"/>
            </a:endParaRPr>
          </a:p>
          <a:p>
            <a:pPr eaLnBrk="0" hangingPunct="0">
              <a:spcBef>
                <a:spcPct val="20000"/>
              </a:spcBef>
              <a:buClr>
                <a:schemeClr val="accent2"/>
              </a:buClr>
              <a:buFont typeface="Wingdings" pitchFamily="2" charset="2"/>
              <a:buChar char="§"/>
            </a:pPr>
            <a:r>
              <a:rPr lang="en-GB" sz="2300">
                <a:cs typeface="Times New Roman" pitchFamily="18" charset="0"/>
              </a:rPr>
              <a:t> Thus, </a:t>
            </a:r>
            <a:r>
              <a:rPr lang="en-US" sz="2300">
                <a:cs typeface="Times New Roman" pitchFamily="18" charset="0"/>
              </a:rPr>
              <a:t>anxious people have, or exert, less emotional control than non-anxious people when explicitly asked to exert control</a:t>
            </a:r>
            <a:endParaRPr lang="en-US" sz="2400">
              <a:cs typeface="Times New Roman" pitchFamily="18" charset="0"/>
            </a:endParaRPr>
          </a:p>
        </p:txBody>
      </p:sp>
      <p:graphicFrame>
        <p:nvGraphicFramePr>
          <p:cNvPr id="51238" name="Object 38"/>
          <p:cNvGraphicFramePr>
            <a:graphicFrameLocks noGrp="1" noChangeAspect="1"/>
          </p:cNvGraphicFramePr>
          <p:nvPr>
            <p:ph sz="quarter" idx="3"/>
          </p:nvPr>
        </p:nvGraphicFramePr>
        <p:xfrm>
          <a:off x="92075" y="1979613"/>
          <a:ext cx="2444750" cy="2933700"/>
        </p:xfrm>
        <a:graphic>
          <a:graphicData uri="http://schemas.openxmlformats.org/presentationml/2006/ole">
            <mc:AlternateContent xmlns:mc="http://schemas.openxmlformats.org/markup-compatibility/2006">
              <mc:Choice xmlns:v="urn:schemas-microsoft-com:vml" Requires="v">
                <p:oleObj spid="_x0000_s51277" name="Image" r:id="rId8" imgW="981375" imgH="1163846" progId="">
                  <p:embed/>
                </p:oleObj>
              </mc:Choice>
              <mc:Fallback>
                <p:oleObj name="Image" r:id="rId8" imgW="981375" imgH="1163846" progId="">
                  <p:embed/>
                  <p:pic>
                    <p:nvPicPr>
                      <p:cNvPr id="0" name="Picture 38"/>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 y="1979613"/>
                        <a:ext cx="2444750" cy="2933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2" name="Text Box 8"/>
          <p:cNvSpPr txBox="1">
            <a:spLocks noChangeArrowheads="1"/>
          </p:cNvSpPr>
          <p:nvPr/>
        </p:nvSpPr>
        <p:spPr bwMode="auto">
          <a:xfrm>
            <a:off x="2057400" y="2266950"/>
            <a:ext cx="381000" cy="366713"/>
          </a:xfrm>
          <a:prstGeom prst="rect">
            <a:avLst/>
          </a:prstGeom>
          <a:noFill/>
          <a:ln w="9525">
            <a:noFill/>
            <a:miter lim="800000"/>
            <a:headEnd/>
            <a:tailEnd/>
          </a:ln>
        </p:spPr>
        <p:txBody>
          <a:bodyPr>
            <a:spAutoFit/>
          </a:bodyPr>
          <a:lstStyle/>
          <a:p>
            <a:pPr eaLnBrk="0" hangingPunct="0">
              <a:spcBef>
                <a:spcPct val="50000"/>
              </a:spcBef>
            </a:pPr>
            <a:r>
              <a:rPr lang="en-US" b="1">
                <a:latin typeface="Arial" charset="0"/>
                <a:cs typeface="Arial" charset="0"/>
              </a:rPr>
              <a:t>R</a:t>
            </a:r>
          </a:p>
        </p:txBody>
      </p:sp>
      <p:sp>
        <p:nvSpPr>
          <p:cNvPr id="51243" name="Text Box 9"/>
          <p:cNvSpPr txBox="1">
            <a:spLocks noChangeArrowheads="1"/>
          </p:cNvSpPr>
          <p:nvPr/>
        </p:nvSpPr>
        <p:spPr bwMode="auto">
          <a:xfrm>
            <a:off x="2667000" y="2266950"/>
            <a:ext cx="381000" cy="366713"/>
          </a:xfrm>
          <a:prstGeom prst="rect">
            <a:avLst/>
          </a:prstGeom>
          <a:noFill/>
          <a:ln w="9525">
            <a:noFill/>
            <a:miter lim="800000"/>
            <a:headEnd/>
            <a:tailEnd/>
          </a:ln>
        </p:spPr>
        <p:txBody>
          <a:bodyPr>
            <a:spAutoFit/>
          </a:bodyPr>
          <a:lstStyle/>
          <a:p>
            <a:pPr eaLnBrk="0" hangingPunct="0">
              <a:spcBef>
                <a:spcPct val="50000"/>
              </a:spcBef>
            </a:pPr>
            <a:r>
              <a:rPr lang="en-US" b="1">
                <a:latin typeface="Arial" charset="0"/>
                <a:cs typeface="Arial" charset="0"/>
              </a:rPr>
              <a:t>L</a:t>
            </a:r>
          </a:p>
        </p:txBody>
      </p:sp>
      <p:sp>
        <p:nvSpPr>
          <p:cNvPr id="51244" name="Text Box 10"/>
          <p:cNvSpPr txBox="1">
            <a:spLocks noChangeArrowheads="1"/>
          </p:cNvSpPr>
          <p:nvPr/>
        </p:nvSpPr>
        <p:spPr bwMode="auto">
          <a:xfrm>
            <a:off x="4662488" y="2266950"/>
            <a:ext cx="381000" cy="366713"/>
          </a:xfrm>
          <a:prstGeom prst="rect">
            <a:avLst/>
          </a:prstGeom>
          <a:noFill/>
          <a:ln w="9525">
            <a:noFill/>
            <a:miter lim="800000"/>
            <a:headEnd/>
            <a:tailEnd/>
          </a:ln>
        </p:spPr>
        <p:txBody>
          <a:bodyPr>
            <a:spAutoFit/>
          </a:bodyPr>
          <a:lstStyle/>
          <a:p>
            <a:pPr eaLnBrk="0" hangingPunct="0">
              <a:spcBef>
                <a:spcPct val="50000"/>
              </a:spcBef>
            </a:pPr>
            <a:r>
              <a:rPr lang="en-US" b="1">
                <a:latin typeface="Arial" charset="0"/>
                <a:cs typeface="Arial" charset="0"/>
              </a:rPr>
              <a:t>R</a:t>
            </a:r>
          </a:p>
        </p:txBody>
      </p:sp>
      <p:sp>
        <p:nvSpPr>
          <p:cNvPr id="51245" name="Text Box 11"/>
          <p:cNvSpPr txBox="1">
            <a:spLocks noChangeArrowheads="1"/>
          </p:cNvSpPr>
          <p:nvPr/>
        </p:nvSpPr>
        <p:spPr bwMode="auto">
          <a:xfrm>
            <a:off x="152400" y="2266950"/>
            <a:ext cx="381000" cy="366713"/>
          </a:xfrm>
          <a:prstGeom prst="rect">
            <a:avLst/>
          </a:prstGeom>
          <a:noFill/>
          <a:ln w="9525">
            <a:noFill/>
            <a:miter lim="800000"/>
            <a:headEnd/>
            <a:tailEnd/>
          </a:ln>
        </p:spPr>
        <p:txBody>
          <a:bodyPr>
            <a:spAutoFit/>
          </a:bodyPr>
          <a:lstStyle/>
          <a:p>
            <a:pPr eaLnBrk="0" hangingPunct="0">
              <a:spcBef>
                <a:spcPct val="50000"/>
              </a:spcBef>
            </a:pPr>
            <a:r>
              <a:rPr lang="en-US" b="1">
                <a:latin typeface="Arial" charset="0"/>
                <a:cs typeface="Arial" charset="0"/>
              </a:rPr>
              <a:t>L</a:t>
            </a:r>
          </a:p>
        </p:txBody>
      </p:sp>
      <p:sp>
        <p:nvSpPr>
          <p:cNvPr id="51246" name="Text Box 12"/>
          <p:cNvSpPr txBox="1">
            <a:spLocks noChangeArrowheads="1"/>
          </p:cNvSpPr>
          <p:nvPr/>
        </p:nvSpPr>
        <p:spPr bwMode="auto">
          <a:xfrm>
            <a:off x="5562600" y="4986338"/>
            <a:ext cx="3429000" cy="336550"/>
          </a:xfrm>
          <a:prstGeom prst="rect">
            <a:avLst/>
          </a:prstGeom>
          <a:solidFill>
            <a:srgbClr val="000000"/>
          </a:solidFill>
          <a:ln w="9525">
            <a:noFill/>
            <a:miter lim="800000"/>
            <a:headEnd/>
            <a:tailEnd/>
          </a:ln>
        </p:spPr>
        <p:txBody>
          <a:bodyPr>
            <a:spAutoFit/>
          </a:bodyPr>
          <a:lstStyle/>
          <a:p>
            <a:pPr algn="ctr" eaLnBrk="0" hangingPunct="0">
              <a:spcBef>
                <a:spcPct val="50000"/>
              </a:spcBef>
            </a:pPr>
            <a:r>
              <a:rPr lang="en-US" sz="1600">
                <a:latin typeface="Arial" charset="0"/>
                <a:cs typeface="Times New Roman" pitchFamily="18" charset="0"/>
              </a:rPr>
              <a:t>Attachment Anxiety</a:t>
            </a:r>
          </a:p>
        </p:txBody>
      </p:sp>
      <p:sp>
        <p:nvSpPr>
          <p:cNvPr id="51247" name="Text Box 13"/>
          <p:cNvSpPr txBox="1">
            <a:spLocks noChangeArrowheads="1"/>
          </p:cNvSpPr>
          <p:nvPr/>
        </p:nvSpPr>
        <p:spPr bwMode="auto">
          <a:xfrm rot="-5400000">
            <a:off x="3446462" y="3316288"/>
            <a:ext cx="3806825" cy="336550"/>
          </a:xfrm>
          <a:prstGeom prst="rect">
            <a:avLst/>
          </a:prstGeom>
          <a:noFill/>
          <a:ln w="9525">
            <a:noFill/>
            <a:miter lim="800000"/>
            <a:headEnd/>
            <a:tailEnd/>
          </a:ln>
        </p:spPr>
        <p:txBody>
          <a:bodyPr>
            <a:spAutoFit/>
          </a:bodyPr>
          <a:lstStyle/>
          <a:p>
            <a:pPr eaLnBrk="0" hangingPunct="0">
              <a:spcBef>
                <a:spcPct val="50000"/>
              </a:spcBef>
            </a:pPr>
            <a:r>
              <a:rPr lang="en-US" sz="1600">
                <a:latin typeface="Tahoma" pitchFamily="34" charset="0"/>
                <a:cs typeface="Times New Roman" pitchFamily="18" charset="0"/>
              </a:rPr>
              <a:t>Don’t Think &gt; Think (contrast values)</a:t>
            </a:r>
          </a:p>
        </p:txBody>
      </p:sp>
      <p:sp>
        <p:nvSpPr>
          <p:cNvPr id="51248" name="Rectangle 14"/>
          <p:cNvSpPr>
            <a:spLocks noChangeArrowheads="1"/>
          </p:cNvSpPr>
          <p:nvPr/>
        </p:nvSpPr>
        <p:spPr bwMode="auto">
          <a:xfrm>
            <a:off x="193675" y="1327150"/>
            <a:ext cx="6565900" cy="457200"/>
          </a:xfrm>
          <a:prstGeom prst="rect">
            <a:avLst/>
          </a:prstGeom>
          <a:noFill/>
          <a:ln w="9525">
            <a:noFill/>
            <a:miter lim="800000"/>
            <a:headEnd/>
            <a:tailEnd/>
          </a:ln>
        </p:spPr>
        <p:txBody>
          <a:bodyPr wrap="none">
            <a:spAutoFit/>
          </a:bodyPr>
          <a:lstStyle/>
          <a:p>
            <a:pPr eaLnBrk="0" hangingPunct="0"/>
            <a:r>
              <a:rPr lang="en-GB" sz="2400">
                <a:cs typeface="Times New Roman" pitchFamily="18" charset="0"/>
              </a:rPr>
              <a:t>Activation in orbitofrontal cortex (OFC; BA 11)</a:t>
            </a:r>
            <a:endParaRPr lang="en-US" sz="2400">
              <a:cs typeface="Times New Roman" pitchFamily="18"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31775" y="1277938"/>
            <a:ext cx="8912225" cy="4954587"/>
          </a:xfrm>
        </p:spPr>
        <p:txBody>
          <a:bodyPr/>
          <a:lstStyle/>
          <a:p>
            <a:pPr eaLnBrk="1" hangingPunct="1">
              <a:defRPr/>
            </a:pPr>
            <a:r>
              <a:rPr lang="en-US" sz="4400" dirty="0" smtClean="0">
                <a:solidFill>
                  <a:srgbClr val="FFFF00"/>
                </a:solidFill>
                <a:effectLst>
                  <a:outerShdw blurRad="38100" dist="38100" dir="2700000" algn="tl">
                    <a:srgbClr val="000000">
                      <a:alpha val="43137"/>
                    </a:srgbClr>
                  </a:outerShdw>
                </a:effectLst>
                <a:latin typeface="Trebuchet MS" pitchFamily="34" charset="0"/>
              </a:rPr>
              <a:t>Fourth Issue:</a:t>
            </a:r>
            <a:r>
              <a:rPr lang="en-US" dirty="0" smtClean="0">
                <a:solidFill>
                  <a:srgbClr val="FFFF00"/>
                </a:solidFill>
                <a:effectLst>
                  <a:outerShdw blurRad="38100" dist="38100" dir="2700000" algn="tl">
                    <a:srgbClr val="000000">
                      <a:alpha val="43137"/>
                    </a:srgbClr>
                  </a:outerShdw>
                </a:effectLst>
                <a:latin typeface="Trebuchet MS" pitchFamily="34" charset="0"/>
              </a:rPr>
              <a:t>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Attachment Insecurity and Relational Ambivalence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5575" y="433388"/>
            <a:ext cx="8604250" cy="1152525"/>
          </a:xfrm>
          <a:extLst/>
        </p:spPr>
        <p:txBody>
          <a:bodyPr/>
          <a:lstStyle/>
          <a:p>
            <a:pPr eaLnBrk="1" hangingPunct="1">
              <a:defRPr/>
            </a:pPr>
            <a:r>
              <a:rPr lang="en-US" sz="4000" dirty="0">
                <a:solidFill>
                  <a:srgbClr val="FFFF00"/>
                </a:solidFill>
                <a:effectLst>
                  <a:outerShdw blurRad="38100" dist="38100" dir="2700000" algn="tl">
                    <a:srgbClr val="000000">
                      <a:alpha val="43137"/>
                    </a:srgbClr>
                  </a:outerShdw>
                </a:effectLst>
                <a:latin typeface="Trebuchet MS" pitchFamily="34" charset="0"/>
                <a:cs typeface="Tahoma" pitchFamily="34" charset="0"/>
              </a:rPr>
              <a:t>E</a:t>
            </a:r>
            <a:r>
              <a:rPr lang="en-US" sz="40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xperimental studies of ambivalence</a:t>
            </a:r>
            <a:br>
              <a:rPr lang="en-US" sz="40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br>
            <a:r>
              <a:rPr lang="en-US" sz="40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a:t>
            </a:r>
            <a:r>
              <a:rPr lang="en-US" sz="24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Mikulincer, Shaver, Bar-On, &amp; </a:t>
            </a:r>
            <a:r>
              <a:rPr lang="en-US" sz="2400" dirty="0" err="1"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Ein-Dor</a:t>
            </a:r>
            <a:r>
              <a:rPr lang="en-US" sz="24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 </a:t>
            </a:r>
            <a:r>
              <a:rPr lang="en-US" sz="2400" i="1"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JPSP</a:t>
            </a:r>
            <a:r>
              <a:rPr lang="en-US" sz="24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 2010)</a:t>
            </a:r>
            <a:r>
              <a:rPr lang="en-US" sz="1800" dirty="0" smtClean="0">
                <a:solidFill>
                  <a:srgbClr val="FFFF00"/>
                </a:solidFill>
                <a:effectLst>
                  <a:outerShdw blurRad="38100" dist="38100" dir="2700000" algn="tl">
                    <a:srgbClr val="000000">
                      <a:alpha val="43137"/>
                    </a:srgbClr>
                  </a:outerShdw>
                </a:effectLst>
                <a:latin typeface="Trebuchet MS" pitchFamily="34" charset="0"/>
                <a:cs typeface="Tahoma" pitchFamily="34" charset="0"/>
              </a:rPr>
              <a:t> </a:t>
            </a:r>
          </a:p>
        </p:txBody>
      </p:sp>
      <p:sp>
        <p:nvSpPr>
          <p:cNvPr id="114690" name="Rectangle 3"/>
          <p:cNvSpPr>
            <a:spLocks noGrp="1" noChangeArrowheads="1"/>
          </p:cNvSpPr>
          <p:nvPr>
            <p:ph type="body" idx="1"/>
          </p:nvPr>
        </p:nvSpPr>
        <p:spPr>
          <a:xfrm>
            <a:off x="269875" y="1957388"/>
            <a:ext cx="8718550" cy="4927600"/>
          </a:xfrm>
        </p:spPr>
        <p:txBody>
          <a:bodyPr/>
          <a:lstStyle/>
          <a:p>
            <a:pPr marL="533400" indent="-533400" eaLnBrk="1" hangingPunct="1">
              <a:lnSpc>
                <a:spcPct val="80000"/>
              </a:lnSpc>
              <a:spcBef>
                <a:spcPct val="60000"/>
              </a:spcBef>
            </a:pPr>
            <a:r>
              <a:rPr lang="en-US" sz="2800" smtClean="0">
                <a:effectLst/>
                <a:latin typeface="Trebuchet MS" pitchFamily="34" charset="0"/>
              </a:rPr>
              <a:t>“Ambivalence” was one of the terms Ainsworth used to characterize anxious attachment to mother in infancy: “anxious-ambivalence.”</a:t>
            </a:r>
          </a:p>
          <a:p>
            <a:pPr marL="533400" indent="-533400" eaLnBrk="1" hangingPunct="1">
              <a:lnSpc>
                <a:spcPct val="80000"/>
              </a:lnSpc>
              <a:spcBef>
                <a:spcPct val="60000"/>
              </a:spcBef>
            </a:pPr>
            <a:r>
              <a:rPr lang="en-US" sz="2800" smtClean="0">
                <a:effectLst/>
                <a:latin typeface="Trebuchet MS" pitchFamily="34" charset="0"/>
              </a:rPr>
              <a:t>In the Strange Situation, infants classified as anxiously attached to mother were ambivalent during reunions, approaching and clinging at one moment, angrily arching their backs and refusing to be calmed the next. They wanted closeness but also resisted it.</a:t>
            </a:r>
          </a:p>
          <a:p>
            <a:pPr marL="533400" indent="-533400" eaLnBrk="1" hangingPunct="1">
              <a:lnSpc>
                <a:spcPct val="80000"/>
              </a:lnSpc>
              <a:spcBef>
                <a:spcPct val="60000"/>
              </a:spcBef>
            </a:pPr>
            <a:r>
              <a:rPr lang="en-US" sz="2800" smtClean="0">
                <a:effectLst/>
                <a:latin typeface="Trebuchet MS" pitchFamily="34" charset="0"/>
              </a:rPr>
              <a:t>We wanted to see whether we could measure relational ambivalence in laboratory studies of college-aged adults.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17500"/>
            <a:ext cx="9144000" cy="1143000"/>
          </a:xfrm>
        </p:spPr>
        <p:txBody>
          <a:bodyPr/>
          <a:lstStyle/>
          <a:p>
            <a:pPr eaLnBrk="1" hangingPunct="1"/>
            <a:r>
              <a:rPr lang="en-US" sz="3600" smtClean="0">
                <a:solidFill>
                  <a:srgbClr val="FFFF00"/>
                </a:solidFill>
                <a:latin typeface="Trebuchet MS" pitchFamily="34" charset="0"/>
              </a:rPr>
              <a:t>Ainsworth’s contribution, </a:t>
            </a:r>
            <a:br>
              <a:rPr lang="en-US" sz="3600" smtClean="0">
                <a:solidFill>
                  <a:srgbClr val="FFFF00"/>
                </a:solidFill>
                <a:latin typeface="Trebuchet MS" pitchFamily="34" charset="0"/>
              </a:rPr>
            </a:br>
            <a:r>
              <a:rPr lang="en-US" sz="3600" smtClean="0">
                <a:solidFill>
                  <a:srgbClr val="FFFF00"/>
                </a:solidFill>
                <a:latin typeface="Trebuchet MS" pitchFamily="34" charset="0"/>
              </a:rPr>
              <a:t>a great gift to Bowlby</a:t>
            </a:r>
          </a:p>
        </p:txBody>
      </p:sp>
      <p:sp>
        <p:nvSpPr>
          <p:cNvPr id="40962" name="Rectangle 3"/>
          <p:cNvSpPr>
            <a:spLocks noGrp="1" noChangeArrowheads="1"/>
          </p:cNvSpPr>
          <p:nvPr>
            <p:ph type="body" sz="half" idx="1"/>
          </p:nvPr>
        </p:nvSpPr>
        <p:spPr>
          <a:xfrm>
            <a:off x="231775" y="1547813"/>
            <a:ext cx="8750300" cy="1960562"/>
          </a:xfrm>
        </p:spPr>
        <p:txBody>
          <a:bodyPr/>
          <a:lstStyle/>
          <a:p>
            <a:pPr eaLnBrk="1" hangingPunct="1">
              <a:spcBef>
                <a:spcPct val="10000"/>
              </a:spcBef>
              <a:buFont typeface="Wingdings" pitchFamily="2" charset="2"/>
              <a:buNone/>
            </a:pPr>
            <a:r>
              <a:rPr lang="en-US" sz="2800" smtClean="0">
                <a:effectLst/>
                <a:latin typeface="Trebuchet MS" pitchFamily="34" charset="0"/>
              </a:rPr>
              <a:t>   Bowlby’s theory was first tested on infants and their mothers by Mary Ainsworth, an American psychologist, and her colleagues (whose major book appeared in 1978)</a:t>
            </a:r>
          </a:p>
        </p:txBody>
      </p:sp>
      <p:pic>
        <p:nvPicPr>
          <p:cNvPr id="40963" name="Picture 4" descr="Ainsworth"/>
          <p:cNvPicPr>
            <a:picLocks noGrp="1" noChangeAspect="1" noChangeArrowheads="1"/>
          </p:cNvPicPr>
          <p:nvPr>
            <p:ph sz="half" idx="2"/>
          </p:nvPr>
        </p:nvPicPr>
        <p:blipFill>
          <a:blip r:embed="rId3"/>
          <a:srcRect/>
          <a:stretch>
            <a:fillRect/>
          </a:stretch>
        </p:blipFill>
        <p:spPr>
          <a:xfrm>
            <a:off x="693738" y="3886200"/>
            <a:ext cx="2438400" cy="2339975"/>
          </a:xfrm>
        </p:spPr>
      </p:pic>
      <p:sp>
        <p:nvSpPr>
          <p:cNvPr id="40964" name="Text Box 5"/>
          <p:cNvSpPr txBox="1">
            <a:spLocks noChangeArrowheads="1"/>
          </p:cNvSpPr>
          <p:nvPr/>
        </p:nvSpPr>
        <p:spPr bwMode="auto">
          <a:xfrm>
            <a:off x="3265488" y="3544888"/>
            <a:ext cx="5803900" cy="3046988"/>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FFCC00"/>
                </a:solidFill>
              </a:rPr>
              <a:t>She invented a laboratory procedure, the Strange Situation, to assess the quality of an infant’s attachment to mother. Classifications based on this measure have been shown, in 30-year longitudinal studies, to predict ― in conjunction with later experiences ― mental health and relationship </a:t>
            </a:r>
            <a:r>
              <a:rPr lang="en-US" sz="2400" dirty="0" smtClean="0">
                <a:solidFill>
                  <a:srgbClr val="FFCC00"/>
                </a:solidFill>
              </a:rPr>
              <a:t>quality</a:t>
            </a:r>
            <a:endParaRPr lang="en-US" sz="2400" dirty="0">
              <a:solidFill>
                <a:srgbClr val="FFCC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9750" y="509588"/>
            <a:ext cx="8218488" cy="608012"/>
          </a:xfrm>
          <a:extLst/>
        </p:spPr>
        <p:txBody>
          <a:bodyPr/>
          <a:lstStyle/>
          <a:p>
            <a:pPr eaLnBrk="1" hangingPunct="1">
              <a:defRPr/>
            </a:pPr>
            <a:r>
              <a:rPr lang="en-US" sz="4000" smtClean="0">
                <a:solidFill>
                  <a:srgbClr val="FFFF00"/>
                </a:solidFill>
                <a:latin typeface="Trebuchet MS" pitchFamily="34" charset="0"/>
                <a:cs typeface="Tahoma" pitchFamily="34" charset="0"/>
              </a:rPr>
              <a:t>Study 1 – Aims and rationale</a:t>
            </a:r>
          </a:p>
        </p:txBody>
      </p:sp>
      <p:sp>
        <p:nvSpPr>
          <p:cNvPr id="116738" name="Rectangle 3"/>
          <p:cNvSpPr>
            <a:spLocks noGrp="1" noChangeArrowheads="1"/>
          </p:cNvSpPr>
          <p:nvPr>
            <p:ph type="body" idx="1"/>
          </p:nvPr>
        </p:nvSpPr>
        <p:spPr>
          <a:xfrm>
            <a:off x="231775" y="1412875"/>
            <a:ext cx="8756650" cy="5087938"/>
          </a:xfrm>
        </p:spPr>
        <p:txBody>
          <a:bodyPr/>
          <a:lstStyle/>
          <a:p>
            <a:pPr marL="533400" indent="-533400" eaLnBrk="1" hangingPunct="1">
              <a:spcBef>
                <a:spcPct val="60000"/>
              </a:spcBef>
            </a:pPr>
            <a:r>
              <a:rPr lang="en-US" sz="2800" smtClean="0">
                <a:effectLst/>
                <a:latin typeface="Trebuchet MS" pitchFamily="34" charset="0"/>
              </a:rPr>
              <a:t>In Study 1, we asked whether high scorers on the ECR measure of anxious attachment exhibit  simultaneous activation of approach </a:t>
            </a:r>
            <a:r>
              <a:rPr lang="en-US" sz="2800" u="sng" smtClean="0">
                <a:effectLst/>
                <a:latin typeface="Trebuchet MS" pitchFamily="34" charset="0"/>
              </a:rPr>
              <a:t>and</a:t>
            </a:r>
            <a:r>
              <a:rPr lang="en-US" sz="2800" smtClean="0">
                <a:effectLst/>
                <a:latin typeface="Trebuchet MS" pitchFamily="34" charset="0"/>
              </a:rPr>
              <a:t> avoidance tendencies, and at both explicit and implicit levels.</a:t>
            </a:r>
          </a:p>
          <a:p>
            <a:pPr marL="533400" indent="-533400" eaLnBrk="1" hangingPunct="1">
              <a:spcBef>
                <a:spcPct val="60000"/>
              </a:spcBef>
            </a:pPr>
            <a:r>
              <a:rPr lang="en-US" sz="2800" smtClean="0">
                <a:effectLst/>
                <a:latin typeface="Trebuchet MS" pitchFamily="34" charset="0"/>
              </a:rPr>
              <a:t>Both measures are important because high scores on explicit measures wouldn’t necessarily indicate that approach and avoidance tendencies coexisted in a person’s unconscious goal structure.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539750" y="509588"/>
            <a:ext cx="8218488" cy="608012"/>
          </a:xfrm>
          <a:extLst/>
        </p:spPr>
        <p:txBody>
          <a:bodyPr/>
          <a:lstStyle/>
          <a:p>
            <a:pPr eaLnBrk="1" hangingPunct="1">
              <a:defRPr/>
            </a:pPr>
            <a:r>
              <a:rPr lang="en-US" sz="4000" dirty="0" smtClean="0">
                <a:solidFill>
                  <a:srgbClr val="FFFF00"/>
                </a:solidFill>
                <a:latin typeface="Trebuchet MS" pitchFamily="34" charset="0"/>
                <a:cs typeface="Tahoma" pitchFamily="34" charset="0"/>
              </a:rPr>
              <a:t>Study 1 - Method</a:t>
            </a:r>
          </a:p>
        </p:txBody>
      </p:sp>
      <p:sp>
        <p:nvSpPr>
          <p:cNvPr id="118786" name="Rectangle 3"/>
          <p:cNvSpPr>
            <a:spLocks noGrp="1" noChangeArrowheads="1"/>
          </p:cNvSpPr>
          <p:nvPr>
            <p:ph type="body" idx="1"/>
          </p:nvPr>
        </p:nvSpPr>
        <p:spPr>
          <a:xfrm>
            <a:off x="269875" y="1201738"/>
            <a:ext cx="8718550" cy="5580062"/>
          </a:xfrm>
        </p:spPr>
        <p:txBody>
          <a:bodyPr/>
          <a:lstStyle/>
          <a:p>
            <a:pPr marL="533400" indent="-533400" eaLnBrk="1" hangingPunct="1">
              <a:spcBef>
                <a:spcPct val="60000"/>
              </a:spcBef>
            </a:pPr>
            <a:r>
              <a:rPr lang="en-US" sz="2800" smtClean="0">
                <a:effectLst/>
                <a:latin typeface="Trebuchet MS" pitchFamily="34" charset="0"/>
              </a:rPr>
              <a:t>110 university students (81 women, 29 men) currently involved in a romantic relationship completed the ECR measure of attachment anxiety and avoidance.</a:t>
            </a:r>
          </a:p>
          <a:p>
            <a:pPr marL="533400" indent="-533400" eaLnBrk="1" hangingPunct="1">
              <a:spcBef>
                <a:spcPct val="60000"/>
              </a:spcBef>
            </a:pPr>
            <a:r>
              <a:rPr lang="en-US" sz="2800" u="sng" smtClean="0">
                <a:effectLst/>
                <a:latin typeface="Trebuchet MS" pitchFamily="34" charset="0"/>
              </a:rPr>
              <a:t>Explicit</a:t>
            </a:r>
            <a:r>
              <a:rPr lang="en-US" sz="2800" smtClean="0">
                <a:effectLst/>
                <a:latin typeface="Trebuchet MS" pitchFamily="34" charset="0"/>
              </a:rPr>
              <a:t> (conscious) relational ambivalence was assessed with the Ambivalence in Intimate Relationships scale (Thompson &amp; Holmes, 1996).</a:t>
            </a:r>
          </a:p>
          <a:p>
            <a:pPr marL="533400" indent="-533400" eaLnBrk="1" hangingPunct="1">
              <a:spcBef>
                <a:spcPct val="60000"/>
              </a:spcBef>
            </a:pPr>
            <a:r>
              <a:rPr lang="en-US" sz="2800" smtClean="0">
                <a:effectLst/>
                <a:latin typeface="Trebuchet MS" pitchFamily="34" charset="0"/>
              </a:rPr>
              <a:t>In the AIR, participants were asked to describe their positive and negative feelings toward six traits of their romantic partner (e.g., his/her emotional closeness, relationship commitment).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31775" y="1054100"/>
            <a:ext cx="8218488" cy="608013"/>
          </a:xfrm>
        </p:spPr>
        <p:txBody>
          <a:bodyPr/>
          <a:lstStyle/>
          <a:p>
            <a:pPr eaLnBrk="1" hangingPunct="1"/>
            <a:r>
              <a:rPr lang="en-US" sz="4000" smtClean="0">
                <a:solidFill>
                  <a:srgbClr val="FFFF00"/>
                </a:solidFill>
                <a:effectLst/>
                <a:latin typeface="Trebuchet MS" pitchFamily="34" charset="0"/>
                <a:cs typeface="Tahoma" pitchFamily="34" charset="0"/>
              </a:rPr>
              <a:t>Study 1 - Method</a:t>
            </a:r>
          </a:p>
        </p:txBody>
      </p:sp>
      <p:sp>
        <p:nvSpPr>
          <p:cNvPr id="120834" name="Rectangle 3"/>
          <p:cNvSpPr>
            <a:spLocks noGrp="1" noChangeArrowheads="1"/>
          </p:cNvSpPr>
          <p:nvPr>
            <p:ph type="body" idx="1"/>
          </p:nvPr>
        </p:nvSpPr>
        <p:spPr>
          <a:xfrm>
            <a:off x="250825" y="2430463"/>
            <a:ext cx="8737600" cy="2995612"/>
          </a:xfrm>
        </p:spPr>
        <p:txBody>
          <a:bodyPr/>
          <a:lstStyle/>
          <a:p>
            <a:pPr marL="533400" indent="-533400" eaLnBrk="1" hangingPunct="1">
              <a:spcBef>
                <a:spcPct val="0"/>
              </a:spcBef>
            </a:pPr>
            <a:r>
              <a:rPr lang="en-US" sz="2800" u="sng" smtClean="0">
                <a:effectLst/>
                <a:latin typeface="Trebuchet MS" pitchFamily="34" charset="0"/>
              </a:rPr>
              <a:t>Implicit</a:t>
            </a:r>
            <a:r>
              <a:rPr lang="en-US" sz="2800" smtClean="0">
                <a:effectLst/>
                <a:latin typeface="Trebuchet MS" pitchFamily="34" charset="0"/>
              </a:rPr>
              <a:t> relational ambivalence was assessed </a:t>
            </a:r>
          </a:p>
          <a:p>
            <a:pPr marL="533400" indent="-533400" eaLnBrk="1" hangingPunct="1">
              <a:spcBef>
                <a:spcPct val="0"/>
              </a:spcBef>
              <a:buFont typeface="Wingdings" pitchFamily="2" charset="2"/>
              <a:buNone/>
            </a:pPr>
            <a:r>
              <a:rPr lang="en-US" sz="2800" smtClean="0">
                <a:effectLst/>
                <a:latin typeface="Trebuchet MS" pitchFamily="34" charset="0"/>
              </a:rPr>
              <a:t>      with an approach-avoidance task developed </a:t>
            </a:r>
          </a:p>
          <a:p>
            <a:pPr marL="533400" indent="-533400" eaLnBrk="1" hangingPunct="1">
              <a:spcBef>
                <a:spcPct val="0"/>
              </a:spcBef>
              <a:buFont typeface="Wingdings" pitchFamily="2" charset="2"/>
              <a:buNone/>
            </a:pPr>
            <a:r>
              <a:rPr lang="en-US" sz="2800" smtClean="0">
                <a:effectLst/>
                <a:latin typeface="Trebuchet MS" pitchFamily="34" charset="0"/>
              </a:rPr>
              <a:t>      by Chen and Bargh (1999). </a:t>
            </a:r>
          </a:p>
          <a:p>
            <a:pPr marL="533400" indent="-533400" eaLnBrk="1" hangingPunct="1">
              <a:spcBef>
                <a:spcPct val="0"/>
              </a:spcBef>
              <a:buFont typeface="Wingdings" pitchFamily="2" charset="2"/>
              <a:buNone/>
            </a:pPr>
            <a:endParaRPr lang="en-US" sz="2800" smtClean="0">
              <a:effectLst/>
              <a:latin typeface="Trebuchet MS" pitchFamily="34" charset="0"/>
            </a:endParaRPr>
          </a:p>
          <a:p>
            <a:pPr marL="533400" indent="-533400" eaLnBrk="1" hangingPunct="1">
              <a:spcBef>
                <a:spcPct val="60000"/>
              </a:spcBef>
            </a:pPr>
            <a:r>
              <a:rPr lang="en-US" sz="2800" smtClean="0">
                <a:effectLst/>
                <a:latin typeface="Trebuchet MS" pitchFamily="34" charset="0"/>
              </a:rPr>
              <a:t>Participants were exposed to positive and negative words related to </a:t>
            </a:r>
            <a:r>
              <a:rPr lang="en-US" sz="2800" u="sng" smtClean="0">
                <a:effectLst/>
                <a:latin typeface="Trebuchet MS" pitchFamily="34" charset="0"/>
              </a:rPr>
              <a:t>closeness</a:t>
            </a:r>
            <a:r>
              <a:rPr lang="en-US" sz="2800" smtClean="0">
                <a:effectLst/>
                <a:latin typeface="Trebuchet MS" pitchFamily="34" charset="0"/>
              </a:rPr>
              <a:t> and </a:t>
            </a:r>
            <a:r>
              <a:rPr lang="en-US" sz="2800" u="sng" smtClean="0">
                <a:effectLst/>
                <a:latin typeface="Trebuchet MS" pitchFamily="34" charset="0"/>
              </a:rPr>
              <a:t>distance</a:t>
            </a:r>
            <a:r>
              <a:rPr lang="en-US" sz="2800" smtClean="0">
                <a:effectLst/>
                <a:latin typeface="Trebuchet MS" pitchFamily="34" charset="0"/>
              </a:rPr>
              <a:t> from relationship partners, as well as positive and negative non-attachment words. </a:t>
            </a:r>
          </a:p>
        </p:txBody>
      </p:sp>
      <p:pic>
        <p:nvPicPr>
          <p:cNvPr id="120835" name="Picture 4" descr="Compusbblue"/>
          <p:cNvPicPr>
            <a:picLocks noChangeAspect="1" noChangeArrowheads="1"/>
          </p:cNvPicPr>
          <p:nvPr/>
        </p:nvPicPr>
        <p:blipFill>
          <a:blip r:embed="rId3"/>
          <a:srcRect/>
          <a:stretch>
            <a:fillRect/>
          </a:stretch>
        </p:blipFill>
        <p:spPr bwMode="auto">
          <a:xfrm>
            <a:off x="6991350" y="241300"/>
            <a:ext cx="1958975" cy="169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461963" y="285750"/>
            <a:ext cx="8218487" cy="608013"/>
          </a:xfrm>
        </p:spPr>
        <p:txBody>
          <a:bodyPr/>
          <a:lstStyle/>
          <a:p>
            <a:pPr eaLnBrk="1" hangingPunct="1"/>
            <a:r>
              <a:rPr lang="en-US" sz="4000" smtClean="0">
                <a:solidFill>
                  <a:srgbClr val="FFFF00"/>
                </a:solidFill>
                <a:effectLst/>
                <a:latin typeface="Trebuchet MS" pitchFamily="34" charset="0"/>
                <a:cs typeface="Tahoma" pitchFamily="34" charset="0"/>
              </a:rPr>
              <a:t>Study 1 - Method</a:t>
            </a:r>
          </a:p>
        </p:txBody>
      </p:sp>
      <p:sp>
        <p:nvSpPr>
          <p:cNvPr id="122882" name="Rectangle 3"/>
          <p:cNvSpPr>
            <a:spLocks noGrp="1" noChangeArrowheads="1"/>
          </p:cNvSpPr>
          <p:nvPr>
            <p:ph type="body" idx="1"/>
          </p:nvPr>
        </p:nvSpPr>
        <p:spPr>
          <a:xfrm>
            <a:off x="0" y="1047750"/>
            <a:ext cx="9144000" cy="5684838"/>
          </a:xfrm>
        </p:spPr>
        <p:txBody>
          <a:bodyPr/>
          <a:lstStyle/>
          <a:p>
            <a:pPr marL="533400" indent="-533400" eaLnBrk="1" hangingPunct="1">
              <a:spcBef>
                <a:spcPct val="60000"/>
              </a:spcBef>
            </a:pPr>
            <a:r>
              <a:rPr lang="en-US" sz="2800" smtClean="0">
                <a:effectLst/>
                <a:latin typeface="Trebuchet MS" pitchFamily="34" charset="0"/>
              </a:rPr>
              <a:t>On each trial, they were asked either to pull a joystick (a lever) back toward themselves (approach/closeness response) or to push the lever away from themselves (avoidance response) when they recognized a word, and latencies for initiating these responses were recorded. </a:t>
            </a:r>
          </a:p>
          <a:p>
            <a:pPr marL="533400" indent="-533400" eaLnBrk="1" hangingPunct="1">
              <a:spcBef>
                <a:spcPct val="60000"/>
              </a:spcBef>
            </a:pPr>
            <a:r>
              <a:rPr lang="en-US" sz="2800" smtClean="0">
                <a:effectLst/>
                <a:latin typeface="Trebuchet MS" pitchFamily="34" charset="0"/>
              </a:rPr>
              <a:t>We defined ambivalence as the co-existence of approach and avoidance tendencies to the same stimulus. We computed three scores for each participant by averaging ambivalence scores for (a) attachment-irrelevant words, (b) closeness words, and (c) distance words.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extLst/>
        </p:spPr>
        <p:txBody>
          <a:bodyPr/>
          <a:lstStyle/>
          <a:p>
            <a:pPr eaLnBrk="1" hangingPunct="1">
              <a:defRPr/>
            </a:pPr>
            <a:r>
              <a:rPr lang="en-US" sz="4000" dirty="0" smtClean="0">
                <a:solidFill>
                  <a:srgbClr val="FFFF00"/>
                </a:solidFill>
                <a:latin typeface="Trebuchet MS" pitchFamily="34" charset="0"/>
                <a:cs typeface="Tahoma" pitchFamily="34" charset="0"/>
              </a:rPr>
              <a:t>Study 1 - Results</a:t>
            </a:r>
          </a:p>
        </p:txBody>
      </p:sp>
      <p:graphicFrame>
        <p:nvGraphicFramePr>
          <p:cNvPr id="983043" name="Group 3"/>
          <p:cNvGraphicFramePr>
            <a:graphicFrameLocks noGrp="1"/>
          </p:cNvGraphicFramePr>
          <p:nvPr>
            <p:ph idx="1"/>
          </p:nvPr>
        </p:nvGraphicFramePr>
        <p:xfrm>
          <a:off x="423863" y="1508125"/>
          <a:ext cx="8372475" cy="4525964"/>
        </p:xfrm>
        <a:graphic>
          <a:graphicData uri="http://schemas.openxmlformats.org/drawingml/2006/table">
            <a:tbl>
              <a:tblPr/>
              <a:tblGrid>
                <a:gridCol w="3998912"/>
                <a:gridCol w="2112963"/>
                <a:gridCol w="2260600"/>
              </a:tblGrid>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chemeClr val="tx1"/>
                          </a:solidFill>
                          <a:effectLst/>
                          <a:latin typeface="Arial" charset="0"/>
                        </a:rPr>
                        <a:t>β</a:t>
                      </a:r>
                      <a:r>
                        <a:rPr kumimoji="0" lang="en-US" sz="2800" b="0" i="0" u="none" strike="noStrike" cap="none" normalizeH="0" baseline="0" smtClean="0">
                          <a:ln>
                            <a:noFill/>
                          </a:ln>
                          <a:solidFill>
                            <a:schemeClr val="tx1"/>
                          </a:solidFill>
                          <a:effectLst/>
                          <a:latin typeface="Arial" charset="0"/>
                        </a:rPr>
                        <a:t> Anxiety</a:t>
                      </a: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smtClean="0">
                          <a:ln>
                            <a:noFill/>
                          </a:ln>
                          <a:solidFill>
                            <a:schemeClr val="tx1"/>
                          </a:solidFill>
                          <a:effectLst/>
                          <a:latin typeface="Arial" charset="0"/>
                        </a:rPr>
                        <a:t>β</a:t>
                      </a:r>
                      <a:r>
                        <a:rPr kumimoji="0" lang="en-US" sz="2800" b="0" i="0" u="none" strike="noStrike" cap="none" normalizeH="0" baseline="0" smtClean="0">
                          <a:ln>
                            <a:noFill/>
                          </a:ln>
                          <a:solidFill>
                            <a:schemeClr val="tx1"/>
                          </a:solidFill>
                          <a:effectLst/>
                          <a:latin typeface="Arial" charset="0"/>
                        </a:rPr>
                        <a:t> Avoidance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Explicit ambivalence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Implicit ambivalence toward closeness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Implicit ambivalence toward distance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rPr>
                        <a:t> .11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52" name="Text Box 25"/>
          <p:cNvSpPr txBox="1">
            <a:spLocks noChangeArrowheads="1"/>
          </p:cNvSpPr>
          <p:nvPr/>
        </p:nvSpPr>
        <p:spPr bwMode="auto">
          <a:xfrm>
            <a:off x="423863" y="6116638"/>
            <a:ext cx="2919412" cy="366712"/>
          </a:xfrm>
          <a:prstGeom prst="rect">
            <a:avLst/>
          </a:prstGeom>
          <a:noFill/>
          <a:ln w="9525">
            <a:noFill/>
            <a:miter lim="800000"/>
            <a:headEnd/>
            <a:tailEnd/>
          </a:ln>
        </p:spPr>
        <p:txBody>
          <a:bodyPr>
            <a:spAutoFit/>
          </a:bodyPr>
          <a:lstStyle/>
          <a:p>
            <a:pPr>
              <a:spcBef>
                <a:spcPct val="50000"/>
              </a:spcBef>
            </a:pPr>
            <a:r>
              <a:rPr lang="en-US">
                <a:latin typeface="Garamond" pitchFamily="18" charset="0"/>
                <a:cs typeface="Tahoma" pitchFamily="34" charset="0"/>
              </a:rPr>
              <a:t>Notes: * p &lt; .05; ** p &lt; .01</a:t>
            </a:r>
          </a:p>
        </p:txBody>
      </p:sp>
      <p:sp>
        <p:nvSpPr>
          <p:cNvPr id="124953" name="Oval 26"/>
          <p:cNvSpPr>
            <a:spLocks noChangeArrowheads="1"/>
          </p:cNvSpPr>
          <p:nvPr/>
        </p:nvSpPr>
        <p:spPr bwMode="auto">
          <a:xfrm>
            <a:off x="4225925" y="1547813"/>
            <a:ext cx="2535238" cy="4800600"/>
          </a:xfrm>
          <a:prstGeom prst="ellipse">
            <a:avLst/>
          </a:prstGeom>
          <a:noFill/>
          <a:ln w="38100">
            <a:solidFill>
              <a:srgbClr val="FFFF00"/>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501650" y="279400"/>
            <a:ext cx="8218488" cy="608013"/>
          </a:xfrm>
        </p:spPr>
        <p:txBody>
          <a:bodyPr/>
          <a:lstStyle/>
          <a:p>
            <a:pPr eaLnBrk="1" hangingPunct="1"/>
            <a:r>
              <a:rPr lang="en-US" sz="4000" smtClean="0">
                <a:solidFill>
                  <a:srgbClr val="FFFF00"/>
                </a:solidFill>
                <a:effectLst/>
                <a:latin typeface="Trebuchet MS" pitchFamily="34" charset="0"/>
                <a:cs typeface="Tahoma" pitchFamily="34" charset="0"/>
              </a:rPr>
              <a:t>Study 2 – Aims and rationale </a:t>
            </a:r>
          </a:p>
        </p:txBody>
      </p:sp>
      <p:sp>
        <p:nvSpPr>
          <p:cNvPr id="126978" name="Rectangle 3"/>
          <p:cNvSpPr>
            <a:spLocks noGrp="1" noChangeArrowheads="1"/>
          </p:cNvSpPr>
          <p:nvPr>
            <p:ph type="body" idx="1"/>
          </p:nvPr>
        </p:nvSpPr>
        <p:spPr>
          <a:xfrm>
            <a:off x="39688" y="996950"/>
            <a:ext cx="8988425" cy="5811838"/>
          </a:xfrm>
        </p:spPr>
        <p:txBody>
          <a:bodyPr/>
          <a:lstStyle/>
          <a:p>
            <a:pPr marL="533400" indent="-533400" eaLnBrk="1" hangingPunct="1">
              <a:lnSpc>
                <a:spcPct val="95000"/>
              </a:lnSpc>
              <a:spcBef>
                <a:spcPct val="60000"/>
              </a:spcBef>
            </a:pPr>
            <a:r>
              <a:rPr lang="en-US" sz="2800" smtClean="0">
                <a:effectLst/>
                <a:latin typeface="Trebuchet MS" pitchFamily="34" charset="0"/>
              </a:rPr>
              <a:t>In Study 2, we hypothesized that attachment-anxious people’s ambivalence would be intensified by both (a) signs of a partner’s interest/liking and (b) signs of a partner’s rejection.</a:t>
            </a:r>
          </a:p>
          <a:p>
            <a:pPr marL="533400" indent="-533400" eaLnBrk="1" hangingPunct="1">
              <a:lnSpc>
                <a:spcPct val="95000"/>
              </a:lnSpc>
              <a:spcBef>
                <a:spcPct val="60000"/>
              </a:spcBef>
            </a:pPr>
            <a:r>
              <a:rPr lang="en-US" sz="2800" smtClean="0">
                <a:effectLst/>
                <a:latin typeface="Trebuchet MS" pitchFamily="34" charset="0"/>
              </a:rPr>
              <a:t>That is, attachment-anxious people would react to a partner’s expression of interest not only with approach tendencies but also with fear of rejection (causing avoidance as well as approach). </a:t>
            </a:r>
          </a:p>
          <a:p>
            <a:pPr marL="533400" indent="-533400" eaLnBrk="1" hangingPunct="1">
              <a:lnSpc>
                <a:spcPct val="95000"/>
              </a:lnSpc>
              <a:spcBef>
                <a:spcPct val="60000"/>
              </a:spcBef>
            </a:pPr>
            <a:r>
              <a:rPr lang="en-US" sz="2800" smtClean="0">
                <a:effectLst/>
                <a:latin typeface="Trebuchet MS" pitchFamily="34" charset="0"/>
              </a:rPr>
              <a:t>They would also react to a partner’s expressions of rejection not only with self-protective avoidance tendencies but also with desperate wishes for affection and security (i.e., approach tendencies).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501650" y="357188"/>
            <a:ext cx="8218488" cy="608012"/>
          </a:xfrm>
          <a:extLst/>
        </p:spPr>
        <p:txBody>
          <a:bodyPr/>
          <a:lstStyle/>
          <a:p>
            <a:pPr eaLnBrk="1" hangingPunct="1">
              <a:defRPr/>
            </a:pPr>
            <a:r>
              <a:rPr lang="en-US" sz="4000" smtClean="0">
                <a:solidFill>
                  <a:srgbClr val="FFFF00"/>
                </a:solidFill>
                <a:latin typeface="Trebuchet MS" pitchFamily="34" charset="0"/>
                <a:cs typeface="Tahoma" pitchFamily="34" charset="0"/>
              </a:rPr>
              <a:t>Study 2 – Method </a:t>
            </a:r>
          </a:p>
        </p:txBody>
      </p:sp>
      <p:sp>
        <p:nvSpPr>
          <p:cNvPr id="129026" name="Rectangle 3"/>
          <p:cNvSpPr>
            <a:spLocks noGrp="1" noChangeArrowheads="1"/>
          </p:cNvSpPr>
          <p:nvPr>
            <p:ph type="body" idx="1"/>
          </p:nvPr>
        </p:nvSpPr>
        <p:spPr>
          <a:xfrm>
            <a:off x="155575" y="1239838"/>
            <a:ext cx="8870950" cy="5414962"/>
          </a:xfrm>
        </p:spPr>
        <p:txBody>
          <a:bodyPr/>
          <a:lstStyle/>
          <a:p>
            <a:pPr marL="533400" indent="-533400" eaLnBrk="1" hangingPunct="1">
              <a:lnSpc>
                <a:spcPct val="80000"/>
              </a:lnSpc>
              <a:spcBef>
                <a:spcPct val="60000"/>
              </a:spcBef>
            </a:pPr>
            <a:r>
              <a:rPr lang="en-US" sz="2800" smtClean="0">
                <a:effectLst/>
                <a:latin typeface="Trebuchet MS" pitchFamily="34" charset="0"/>
              </a:rPr>
              <a:t>90 Israeli students (54 women and 36 men) completed the ECR scale and interacted with an opposite-sex confederate and were randomly divided into three conditions: </a:t>
            </a:r>
          </a:p>
          <a:p>
            <a:pPr marL="914400" lvl="1" indent="-457200" eaLnBrk="1" hangingPunct="1">
              <a:lnSpc>
                <a:spcPct val="80000"/>
              </a:lnSpc>
              <a:spcBef>
                <a:spcPct val="60000"/>
              </a:spcBef>
            </a:pPr>
            <a:r>
              <a:rPr lang="en-US" sz="2400" smtClean="0">
                <a:effectLst/>
                <a:latin typeface="Trebuchet MS" pitchFamily="34" charset="0"/>
              </a:rPr>
              <a:t>(a) Liking (the confederate expressed interest in working together with the participant).</a:t>
            </a:r>
          </a:p>
          <a:p>
            <a:pPr marL="914400" lvl="1" indent="-457200" eaLnBrk="1" hangingPunct="1">
              <a:lnSpc>
                <a:spcPct val="80000"/>
              </a:lnSpc>
              <a:spcBef>
                <a:spcPct val="60000"/>
              </a:spcBef>
            </a:pPr>
            <a:r>
              <a:rPr lang="en-US" sz="2400" smtClean="0">
                <a:effectLst/>
                <a:latin typeface="Trebuchet MS" pitchFamily="34" charset="0"/>
              </a:rPr>
              <a:t>(b) Rejection (the confederate expressed a preference for working alone rather than with the participant).</a:t>
            </a:r>
          </a:p>
          <a:p>
            <a:pPr marL="914400" lvl="1" indent="-457200" eaLnBrk="1" hangingPunct="1">
              <a:lnSpc>
                <a:spcPct val="80000"/>
              </a:lnSpc>
              <a:spcBef>
                <a:spcPct val="60000"/>
              </a:spcBef>
            </a:pPr>
            <a:r>
              <a:rPr lang="en-US" sz="2400" smtClean="0">
                <a:effectLst/>
                <a:latin typeface="Trebuchet MS" pitchFamily="34" charset="0"/>
              </a:rPr>
              <a:t>(c) Control (the confederate did not signal liking or rejection). </a:t>
            </a:r>
          </a:p>
          <a:p>
            <a:pPr marL="533400" indent="-533400" eaLnBrk="1" hangingPunct="1">
              <a:lnSpc>
                <a:spcPct val="80000"/>
              </a:lnSpc>
              <a:spcBef>
                <a:spcPct val="60000"/>
              </a:spcBef>
            </a:pPr>
            <a:r>
              <a:rPr lang="en-US" sz="2800" smtClean="0">
                <a:effectLst/>
                <a:latin typeface="Trebuchet MS" pitchFamily="34" charset="0"/>
              </a:rPr>
              <a:t>Participants then completed the approach-avoidance task used in Study 1, assessing implicit ambivalence toward closeness and distance words.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extLst/>
        </p:spPr>
        <p:txBody>
          <a:bodyPr/>
          <a:lstStyle/>
          <a:p>
            <a:pPr eaLnBrk="1" hangingPunct="1">
              <a:defRPr/>
            </a:pPr>
            <a:r>
              <a:rPr lang="en-US" sz="4000" smtClean="0">
                <a:solidFill>
                  <a:srgbClr val="FFFF00"/>
                </a:solidFill>
                <a:latin typeface="Trebuchet MS" pitchFamily="34" charset="0"/>
                <a:cs typeface="Tahoma" pitchFamily="34" charset="0"/>
              </a:rPr>
              <a:t>Study 2 – Results</a:t>
            </a:r>
          </a:p>
        </p:txBody>
      </p:sp>
      <p:graphicFrame>
        <p:nvGraphicFramePr>
          <p:cNvPr id="989187" name="Group 3"/>
          <p:cNvGraphicFramePr>
            <a:graphicFrameLocks noGrp="1"/>
          </p:cNvGraphicFramePr>
          <p:nvPr>
            <p:ph idx="1"/>
          </p:nvPr>
        </p:nvGraphicFramePr>
        <p:xfrm>
          <a:off x="457200" y="1624013"/>
          <a:ext cx="7800975" cy="4480452"/>
        </p:xfrm>
        <a:graphic>
          <a:graphicData uri="http://schemas.openxmlformats.org/drawingml/2006/table">
            <a:tbl>
              <a:tblPr/>
              <a:tblGrid>
                <a:gridCol w="3462338"/>
                <a:gridCol w="4338637"/>
              </a:tblGrid>
              <a:tr h="8228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Effects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0" i="0" u="none" strike="noStrike" cap="none" normalizeH="0" baseline="0" smtClean="0">
                          <a:ln>
                            <a:noFill/>
                          </a:ln>
                          <a:solidFill>
                            <a:schemeClr val="tx1"/>
                          </a:solidFill>
                          <a:effectLst/>
                          <a:latin typeface="Trebuchet MS" pitchFamily="34" charset="0"/>
                        </a:rPr>
                        <a:t>β</a:t>
                      </a:r>
                      <a:r>
                        <a:rPr kumimoji="0" lang="en-US" sz="2400" b="0" i="0" u="none" strike="noStrike" cap="none" normalizeH="0" baseline="0" smtClean="0">
                          <a:ln>
                            <a:noFill/>
                          </a:ln>
                          <a:solidFill>
                            <a:schemeClr val="tx1"/>
                          </a:solidFill>
                          <a:effectLst/>
                          <a:latin typeface="Trebuchet MS" pitchFamily="34" charset="0"/>
                        </a:rPr>
                        <a:t> Ambivalence toward closeness words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Attachment anxiety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.32*</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Attachment avoidance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-.14</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Partner’s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.16</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Partner’s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-.10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Anxiety x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.27*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Avoidance x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.01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Anxiety x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.26*</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Avoidance x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-.07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106" name="Oval 35"/>
          <p:cNvSpPr>
            <a:spLocks noChangeArrowheads="1"/>
          </p:cNvSpPr>
          <p:nvPr/>
        </p:nvSpPr>
        <p:spPr bwMode="auto">
          <a:xfrm>
            <a:off x="5686425" y="2430463"/>
            <a:ext cx="1038225" cy="460375"/>
          </a:xfrm>
          <a:prstGeom prst="ellipse">
            <a:avLst/>
          </a:prstGeom>
          <a:noFill/>
          <a:ln w="31750">
            <a:solidFill>
              <a:srgbClr val="FF0000"/>
            </a:solidFill>
            <a:round/>
            <a:headEnd/>
            <a:tailEnd/>
          </a:ln>
        </p:spPr>
        <p:txBody>
          <a:bodyPr wrap="none" anchor="ctr"/>
          <a:lstStyle/>
          <a:p>
            <a:pPr eaLnBrk="0" hangingPunct="0"/>
            <a:endParaRPr lang="en-US"/>
          </a:p>
        </p:txBody>
      </p:sp>
      <p:sp>
        <p:nvSpPr>
          <p:cNvPr id="131107" name="Oval 36"/>
          <p:cNvSpPr>
            <a:spLocks noChangeArrowheads="1"/>
          </p:cNvSpPr>
          <p:nvPr/>
        </p:nvSpPr>
        <p:spPr bwMode="auto">
          <a:xfrm>
            <a:off x="5646738" y="4273550"/>
            <a:ext cx="1038225" cy="460375"/>
          </a:xfrm>
          <a:prstGeom prst="ellipse">
            <a:avLst/>
          </a:prstGeom>
          <a:noFill/>
          <a:ln w="31750">
            <a:solidFill>
              <a:srgbClr val="FF0000"/>
            </a:solidFill>
            <a:round/>
            <a:headEnd/>
            <a:tailEnd/>
          </a:ln>
        </p:spPr>
        <p:txBody>
          <a:bodyPr wrap="none" anchor="ctr"/>
          <a:lstStyle/>
          <a:p>
            <a:pPr eaLnBrk="0" hangingPunct="0"/>
            <a:endParaRPr lang="en-US"/>
          </a:p>
        </p:txBody>
      </p:sp>
      <p:sp>
        <p:nvSpPr>
          <p:cNvPr id="131108" name="Oval 37"/>
          <p:cNvSpPr>
            <a:spLocks noChangeArrowheads="1"/>
          </p:cNvSpPr>
          <p:nvPr/>
        </p:nvSpPr>
        <p:spPr bwMode="auto">
          <a:xfrm>
            <a:off x="5646738" y="5157788"/>
            <a:ext cx="1038225" cy="460375"/>
          </a:xfrm>
          <a:prstGeom prst="ellipse">
            <a:avLst/>
          </a:prstGeom>
          <a:noFill/>
          <a:ln w="31750">
            <a:solidFill>
              <a:srgbClr val="FF0000"/>
            </a:solidFill>
            <a:round/>
            <a:headEnd/>
            <a:tailEnd/>
          </a:ln>
        </p:spPr>
        <p:txBody>
          <a:bodyPr wrap="none" anchor="ctr"/>
          <a:lstStyle/>
          <a:p>
            <a:pPr eaLnBrk="0" hangingPunct="0"/>
            <a:endParaRPr lang="en-US"/>
          </a:p>
        </p:txBody>
      </p:sp>
      <p:sp>
        <p:nvSpPr>
          <p:cNvPr id="131109" name="Text Box 38"/>
          <p:cNvSpPr txBox="1">
            <a:spLocks noChangeArrowheads="1"/>
          </p:cNvSpPr>
          <p:nvPr/>
        </p:nvSpPr>
        <p:spPr bwMode="auto">
          <a:xfrm>
            <a:off x="423863" y="6116638"/>
            <a:ext cx="2919412" cy="366712"/>
          </a:xfrm>
          <a:prstGeom prst="rect">
            <a:avLst/>
          </a:prstGeom>
          <a:noFill/>
          <a:ln w="9525">
            <a:noFill/>
            <a:miter lim="800000"/>
            <a:headEnd/>
            <a:tailEnd/>
          </a:ln>
        </p:spPr>
        <p:txBody>
          <a:bodyPr>
            <a:spAutoFit/>
          </a:bodyPr>
          <a:lstStyle/>
          <a:p>
            <a:pPr>
              <a:spcBef>
                <a:spcPct val="50000"/>
              </a:spcBef>
            </a:pPr>
            <a:r>
              <a:rPr lang="en-US">
                <a:latin typeface="Garamond" pitchFamily="18" charset="0"/>
                <a:cs typeface="Tahoma" pitchFamily="34" charset="0"/>
              </a:rPr>
              <a:t>Notes: * p &lt; .05; ** p &lt; .01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501650" y="669925"/>
            <a:ext cx="8218488" cy="608013"/>
          </a:xfrm>
          <a:extLst/>
        </p:spPr>
        <p:txBody>
          <a:bodyPr/>
          <a:lstStyle/>
          <a:p>
            <a:pPr eaLnBrk="1" hangingPunct="1">
              <a:defRPr/>
            </a:pPr>
            <a:r>
              <a:rPr lang="en-US" sz="4000" dirty="0" smtClean="0">
                <a:solidFill>
                  <a:srgbClr val="FFFF00"/>
                </a:solidFill>
                <a:latin typeface="Trebuchet MS" pitchFamily="34" charset="0"/>
                <a:cs typeface="Tahoma" pitchFamily="34" charset="0"/>
              </a:rPr>
              <a:t>Study 2 - Results</a:t>
            </a:r>
          </a:p>
        </p:txBody>
      </p:sp>
      <p:sp>
        <p:nvSpPr>
          <p:cNvPr id="133122" name="Rectangle 3"/>
          <p:cNvSpPr>
            <a:spLocks noGrp="1" noChangeArrowheads="1"/>
          </p:cNvSpPr>
          <p:nvPr>
            <p:ph type="body" idx="1"/>
          </p:nvPr>
        </p:nvSpPr>
        <p:spPr>
          <a:xfrm>
            <a:off x="231775" y="1624013"/>
            <a:ext cx="8718550" cy="4454525"/>
          </a:xfrm>
        </p:spPr>
        <p:txBody>
          <a:bodyPr/>
          <a:lstStyle/>
          <a:p>
            <a:pPr marL="533400" indent="-533400" eaLnBrk="1" hangingPunct="1">
              <a:spcBef>
                <a:spcPct val="60000"/>
              </a:spcBef>
            </a:pPr>
            <a:r>
              <a:rPr lang="en-US" sz="2800" smtClean="0">
                <a:effectLst/>
                <a:latin typeface="Trebuchet MS" pitchFamily="34" charset="0"/>
              </a:rPr>
              <a:t>The link between attachment anxiety and implicit ambivalence toward closeness words was significant in the liking and the rejection condition, but not in the control condition.</a:t>
            </a:r>
          </a:p>
          <a:p>
            <a:pPr marL="533400" indent="-533400" eaLnBrk="1" hangingPunct="1">
              <a:spcBef>
                <a:spcPct val="60000"/>
              </a:spcBef>
            </a:pPr>
            <a:r>
              <a:rPr lang="en-US" sz="2800" smtClean="0">
                <a:effectLst/>
                <a:latin typeface="Trebuchet MS" pitchFamily="34" charset="0"/>
              </a:rPr>
              <a:t>Additional analyses revealed that being liked or rejected by the confederate created greater ambivalence toward closeness words when attachment anxiety was relatively high, but not when it was relatively low</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a:extLst/>
        </p:spPr>
        <p:txBody>
          <a:bodyPr/>
          <a:lstStyle/>
          <a:p>
            <a:pPr eaLnBrk="1" hangingPunct="1">
              <a:defRPr/>
            </a:pPr>
            <a:r>
              <a:rPr lang="en-US" sz="4000" smtClean="0">
                <a:solidFill>
                  <a:srgbClr val="FFFF00"/>
                </a:solidFill>
                <a:latin typeface="Trebuchet MS" pitchFamily="34" charset="0"/>
                <a:cs typeface="Tahoma" pitchFamily="34" charset="0"/>
              </a:rPr>
              <a:t>Study 2 – Results</a:t>
            </a:r>
          </a:p>
        </p:txBody>
      </p:sp>
      <p:graphicFrame>
        <p:nvGraphicFramePr>
          <p:cNvPr id="993283" name="Group 3"/>
          <p:cNvGraphicFramePr>
            <a:graphicFrameLocks noGrp="1"/>
          </p:cNvGraphicFramePr>
          <p:nvPr>
            <p:ph idx="1"/>
          </p:nvPr>
        </p:nvGraphicFramePr>
        <p:xfrm>
          <a:off x="457200" y="1624013"/>
          <a:ext cx="7800975" cy="4480452"/>
        </p:xfrm>
        <a:graphic>
          <a:graphicData uri="http://schemas.openxmlformats.org/drawingml/2006/table">
            <a:tbl>
              <a:tblPr/>
              <a:tblGrid>
                <a:gridCol w="3462338"/>
                <a:gridCol w="4338637"/>
              </a:tblGrid>
              <a:tr h="8228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Effects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0" i="0" u="none" strike="noStrike" cap="none" normalizeH="0" baseline="0" smtClean="0">
                          <a:ln>
                            <a:noFill/>
                          </a:ln>
                          <a:solidFill>
                            <a:schemeClr val="tx1"/>
                          </a:solidFill>
                          <a:effectLst/>
                          <a:latin typeface="Trebuchet MS" pitchFamily="34" charset="0"/>
                        </a:rPr>
                        <a:t>β</a:t>
                      </a:r>
                      <a:r>
                        <a:rPr kumimoji="0" lang="en-US" sz="2400" b="0" i="0" u="none" strike="noStrike" cap="none" normalizeH="0" baseline="0" smtClean="0">
                          <a:ln>
                            <a:noFill/>
                          </a:ln>
                          <a:solidFill>
                            <a:schemeClr val="tx1"/>
                          </a:solidFill>
                          <a:effectLst/>
                          <a:latin typeface="Trebuchet MS" pitchFamily="34" charset="0"/>
                        </a:rPr>
                        <a:t> Ambivalence toward   distance words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Attachment anxiety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.20*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Attachment avoidance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Partner’s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.12</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Partner’s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Anxiety x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Avoidance x liking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-.01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Anxiety x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.19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Trebuchet MS" pitchFamily="34" charset="0"/>
                        </a:rPr>
                        <a:t>Avoidance x rejection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Trebuchet MS" pitchFamily="34" charset="0"/>
                        </a:rPr>
                        <a:t>  .34*</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202" name="Oval 35"/>
          <p:cNvSpPr>
            <a:spLocks noChangeArrowheads="1"/>
          </p:cNvSpPr>
          <p:nvPr/>
        </p:nvSpPr>
        <p:spPr bwMode="auto">
          <a:xfrm>
            <a:off x="5686425" y="2430463"/>
            <a:ext cx="1038225" cy="460375"/>
          </a:xfrm>
          <a:prstGeom prst="ellipse">
            <a:avLst/>
          </a:prstGeom>
          <a:noFill/>
          <a:ln w="31750">
            <a:solidFill>
              <a:srgbClr val="FF0000"/>
            </a:solidFill>
            <a:round/>
            <a:headEnd/>
            <a:tailEnd/>
          </a:ln>
        </p:spPr>
        <p:txBody>
          <a:bodyPr wrap="none" anchor="ctr"/>
          <a:lstStyle/>
          <a:p>
            <a:pPr eaLnBrk="0" hangingPunct="0"/>
            <a:endParaRPr lang="en-US"/>
          </a:p>
        </p:txBody>
      </p:sp>
      <p:sp>
        <p:nvSpPr>
          <p:cNvPr id="135203" name="Oval 36"/>
          <p:cNvSpPr>
            <a:spLocks noChangeArrowheads="1"/>
          </p:cNvSpPr>
          <p:nvPr/>
        </p:nvSpPr>
        <p:spPr bwMode="auto">
          <a:xfrm>
            <a:off x="5608638" y="5618163"/>
            <a:ext cx="1038225" cy="460375"/>
          </a:xfrm>
          <a:prstGeom prst="ellipse">
            <a:avLst/>
          </a:prstGeom>
          <a:noFill/>
          <a:ln w="31750">
            <a:solidFill>
              <a:srgbClr val="FF0000"/>
            </a:solidFill>
            <a:round/>
            <a:headEnd/>
            <a:tailEnd/>
          </a:ln>
        </p:spPr>
        <p:txBody>
          <a:bodyPr wrap="none" anchor="ctr"/>
          <a:lstStyle/>
          <a:p>
            <a:pPr eaLnBrk="0" hangingPunct="0"/>
            <a:endParaRPr lang="en-US"/>
          </a:p>
        </p:txBody>
      </p:sp>
      <p:sp>
        <p:nvSpPr>
          <p:cNvPr id="135204" name="Text Box 37"/>
          <p:cNvSpPr txBox="1">
            <a:spLocks noChangeArrowheads="1"/>
          </p:cNvSpPr>
          <p:nvPr/>
        </p:nvSpPr>
        <p:spPr bwMode="auto">
          <a:xfrm>
            <a:off x="423863" y="6116638"/>
            <a:ext cx="2919412" cy="366712"/>
          </a:xfrm>
          <a:prstGeom prst="rect">
            <a:avLst/>
          </a:prstGeom>
          <a:noFill/>
          <a:ln w="9525">
            <a:noFill/>
            <a:miter lim="800000"/>
            <a:headEnd/>
            <a:tailEnd/>
          </a:ln>
        </p:spPr>
        <p:txBody>
          <a:bodyPr>
            <a:spAutoFit/>
          </a:bodyPr>
          <a:lstStyle/>
          <a:p>
            <a:pPr>
              <a:spcBef>
                <a:spcPct val="50000"/>
              </a:spcBef>
            </a:pPr>
            <a:r>
              <a:rPr lang="en-US">
                <a:latin typeface="Garamond" pitchFamily="18" charset="0"/>
                <a:cs typeface="Tahoma" pitchFamily="34" charset="0"/>
              </a:rPr>
              <a:t>Notes: * p &lt; .05; ** p &lt; .01</a:t>
            </a:r>
          </a:p>
        </p:txBody>
      </p:sp>
      <p:sp>
        <p:nvSpPr>
          <p:cNvPr id="2" name="Oval 1"/>
          <p:cNvSpPr/>
          <p:nvPr/>
        </p:nvSpPr>
        <p:spPr bwMode="auto">
          <a:xfrm>
            <a:off x="5455662" y="5425656"/>
            <a:ext cx="1344175" cy="998452"/>
          </a:xfrm>
          <a:prstGeom prst="ellipse">
            <a:avLst/>
          </a:prstGeom>
          <a:noFill/>
          <a:ln w="2857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29" name="Rectangle 2"/>
          <p:cNvSpPr>
            <a:spLocks noGrp="1" noChangeArrowheads="1"/>
          </p:cNvSpPr>
          <p:nvPr>
            <p:ph type="title"/>
          </p:nvPr>
        </p:nvSpPr>
        <p:spPr>
          <a:xfrm>
            <a:off x="693738" y="357188"/>
            <a:ext cx="7772400" cy="1143000"/>
          </a:xfrm>
        </p:spPr>
        <p:txBody>
          <a:bodyPr/>
          <a:lstStyle/>
          <a:p>
            <a:pPr eaLnBrk="1" hangingPunct="1"/>
            <a:r>
              <a:rPr lang="en-US" sz="3600" smtClean="0">
                <a:solidFill>
                  <a:srgbClr val="FFFF00"/>
                </a:solidFill>
                <a:effectLst/>
                <a:latin typeface="Tahoma" pitchFamily="34" charset="0"/>
              </a:rPr>
              <a:t>Harlow’s monkeys and Ainsworth’s “Strange Situation”</a:t>
            </a:r>
          </a:p>
        </p:txBody>
      </p:sp>
      <p:graphicFrame>
        <p:nvGraphicFramePr>
          <p:cNvPr id="21527" name="Object 23"/>
          <p:cNvGraphicFramePr>
            <a:graphicFrameLocks noGrp="1" noChangeAspect="1"/>
          </p:cNvGraphicFramePr>
          <p:nvPr>
            <p:ph sz="half" idx="1"/>
          </p:nvPr>
        </p:nvGraphicFramePr>
        <p:xfrm>
          <a:off x="931863" y="3889375"/>
          <a:ext cx="3810000" cy="2628900"/>
        </p:xfrm>
        <a:graphic>
          <a:graphicData uri="http://schemas.openxmlformats.org/presentationml/2006/ole">
            <mc:AlternateContent xmlns:mc="http://schemas.openxmlformats.org/markup-compatibility/2006">
              <mc:Choice xmlns:v="urn:schemas-microsoft-com:vml" Requires="v">
                <p:oleObj spid="_x0000_s21553" name="Bitmap Image" r:id="rId4" imgW="4086795" imgH="2819794" progId="PBrush">
                  <p:embed/>
                </p:oleObj>
              </mc:Choice>
              <mc:Fallback>
                <p:oleObj name="Bitmap Image" r:id="rId4" imgW="4086795" imgH="2819794" progId="PBrush">
                  <p:embed/>
                  <p:pic>
                    <p:nvPicPr>
                      <p:cNvPr id="0" name="Picture 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3889375"/>
                        <a:ext cx="3810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8" name="Object 24"/>
          <p:cNvGraphicFramePr>
            <a:graphicFrameLocks noGrp="1" noChangeAspect="1"/>
          </p:cNvGraphicFramePr>
          <p:nvPr>
            <p:ph sz="quarter" idx="2"/>
          </p:nvPr>
        </p:nvGraphicFramePr>
        <p:xfrm>
          <a:off x="5416550" y="1854200"/>
          <a:ext cx="3435350" cy="3025775"/>
        </p:xfrm>
        <a:graphic>
          <a:graphicData uri="http://schemas.openxmlformats.org/presentationml/2006/ole">
            <mc:AlternateContent xmlns:mc="http://schemas.openxmlformats.org/markup-compatibility/2006">
              <mc:Choice xmlns:v="urn:schemas-microsoft-com:vml" Requires="v">
                <p:oleObj spid="_x0000_s21554" name="Bitmap Image" r:id="rId6" imgW="3029373" imgH="2666667" progId="PBrush">
                  <p:embed/>
                </p:oleObj>
              </mc:Choice>
              <mc:Fallback>
                <p:oleObj name="Bitmap Image" r:id="rId6" imgW="3029373" imgH="2666667" progId="PBrush">
                  <p:embed/>
                  <p:pic>
                    <p:nvPicPr>
                      <p:cNvPr id="0" name="Picture 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550" y="1854200"/>
                        <a:ext cx="34353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30" name="Picture 5" descr="monkeymodel"/>
          <p:cNvPicPr>
            <a:picLocks noGrp="1" noChangeAspect="1" noChangeArrowheads="1"/>
          </p:cNvPicPr>
          <p:nvPr>
            <p:ph sz="quarter" idx="3"/>
          </p:nvPr>
        </p:nvPicPr>
        <p:blipFill>
          <a:blip r:embed="rId8"/>
          <a:srcRect/>
          <a:stretch>
            <a:fillRect/>
          </a:stretch>
        </p:blipFill>
        <p:spPr>
          <a:xfrm>
            <a:off x="1411288" y="1816100"/>
            <a:ext cx="2135187" cy="1911350"/>
          </a:xfrm>
        </p:spPr>
      </p:pic>
      <p:sp>
        <p:nvSpPr>
          <p:cNvPr id="21510" name="Text Box 6"/>
          <p:cNvSpPr txBox="1">
            <a:spLocks noChangeArrowheads="1"/>
          </p:cNvSpPr>
          <p:nvPr/>
        </p:nvSpPr>
        <p:spPr bwMode="auto">
          <a:xfrm>
            <a:off x="5391150" y="5041900"/>
            <a:ext cx="3219450" cy="1570038"/>
          </a:xfrm>
          <a:prstGeom prst="rect">
            <a:avLst/>
          </a:prstGeom>
          <a:noFill/>
          <a:ln>
            <a:noFill/>
          </a:ln>
          <a:effectLs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0" hangingPunct="0">
              <a:spcBef>
                <a:spcPct val="50000"/>
              </a:spcBef>
              <a:defRPr/>
            </a:pPr>
            <a:r>
              <a:rPr lang="en-US" sz="2400" dirty="0">
                <a:effectLst>
                  <a:outerShdw blurRad="38100" dist="38100" dir="2700000" algn="tl">
                    <a:srgbClr val="000000">
                      <a:alpha val="43137"/>
                    </a:srgbClr>
                  </a:outerShdw>
                </a:effectLst>
                <a:latin typeface="Tahoma" pitchFamily="34" charset="0"/>
              </a:rPr>
              <a:t>Secure attachment facilitates exploration; insecure attachment interferes with 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xfrm>
            <a:off x="461963" y="363538"/>
            <a:ext cx="8218487" cy="608012"/>
          </a:xfrm>
          <a:extLst/>
        </p:spPr>
        <p:txBody>
          <a:bodyPr/>
          <a:lstStyle/>
          <a:p>
            <a:pPr eaLnBrk="1" hangingPunct="1">
              <a:defRPr/>
            </a:pPr>
            <a:r>
              <a:rPr lang="en-US" sz="4000" smtClean="0">
                <a:solidFill>
                  <a:srgbClr val="FFFF00"/>
                </a:solidFill>
                <a:latin typeface="Trebuchet MS" pitchFamily="34" charset="0"/>
                <a:cs typeface="Tahoma" pitchFamily="34" charset="0"/>
              </a:rPr>
              <a:t>Study 2 - Results</a:t>
            </a:r>
          </a:p>
        </p:txBody>
      </p:sp>
      <p:sp>
        <p:nvSpPr>
          <p:cNvPr id="137218" name="Rectangle 3"/>
          <p:cNvSpPr>
            <a:spLocks noGrp="1" noChangeArrowheads="1"/>
          </p:cNvSpPr>
          <p:nvPr>
            <p:ph type="body" idx="1"/>
          </p:nvPr>
        </p:nvSpPr>
        <p:spPr>
          <a:xfrm>
            <a:off x="155575" y="1279525"/>
            <a:ext cx="8832850" cy="4876800"/>
          </a:xfrm>
        </p:spPr>
        <p:txBody>
          <a:bodyPr/>
          <a:lstStyle/>
          <a:p>
            <a:pPr marL="533400" indent="-533400" eaLnBrk="1" hangingPunct="1">
              <a:lnSpc>
                <a:spcPct val="90000"/>
              </a:lnSpc>
              <a:spcBef>
                <a:spcPct val="60000"/>
              </a:spcBef>
            </a:pPr>
            <a:r>
              <a:rPr lang="en-US" sz="2800" smtClean="0">
                <a:effectLst/>
                <a:latin typeface="Trebuchet MS" pitchFamily="34" charset="0"/>
              </a:rPr>
              <a:t>Attachment anxiety was slightly associated with  implicit ambivalence toward distance words.</a:t>
            </a:r>
          </a:p>
          <a:p>
            <a:pPr marL="533400" indent="-533400" eaLnBrk="1" hangingPunct="1">
              <a:lnSpc>
                <a:spcPct val="90000"/>
              </a:lnSpc>
              <a:spcBef>
                <a:spcPct val="60000"/>
              </a:spcBef>
            </a:pPr>
            <a:r>
              <a:rPr lang="en-US" sz="2800" smtClean="0">
                <a:effectLst/>
                <a:latin typeface="Trebuchet MS" pitchFamily="34" charset="0"/>
              </a:rPr>
              <a:t>Avoidant attachment was associated with implicit ambivalence toward distance words only in the rejection condition.</a:t>
            </a:r>
          </a:p>
          <a:p>
            <a:pPr marL="533400" indent="-533400" eaLnBrk="1" hangingPunct="1">
              <a:lnSpc>
                <a:spcPct val="90000"/>
              </a:lnSpc>
              <a:spcBef>
                <a:spcPct val="60000"/>
              </a:spcBef>
            </a:pPr>
            <a:r>
              <a:rPr lang="en-US" sz="2800" smtClean="0">
                <a:effectLst/>
                <a:latin typeface="Trebuchet MS" pitchFamily="34" charset="0"/>
              </a:rPr>
              <a:t>That is, the experience of a potential relationship partner’s rejection caused the more avoidant participants to react to distance words with greater implicit ambivalence (reminiscent of our earlier finding for the word “separation” in the lexical decision study).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31775" y="1277938"/>
            <a:ext cx="8912225" cy="4954587"/>
          </a:xfrm>
        </p:spPr>
        <p:txBody>
          <a:bodyPr/>
          <a:lstStyle/>
          <a:p>
            <a:pPr eaLnBrk="1" hangingPunct="1">
              <a:defRPr/>
            </a:pPr>
            <a:r>
              <a:rPr lang="en-US" sz="4400" dirty="0" smtClean="0">
                <a:solidFill>
                  <a:srgbClr val="FFFF00"/>
                </a:solidFill>
                <a:effectLst>
                  <a:outerShdw blurRad="38100" dist="38100" dir="2700000" algn="tl">
                    <a:srgbClr val="000000">
                      <a:alpha val="43137"/>
                    </a:srgbClr>
                  </a:outerShdw>
                </a:effectLst>
                <a:latin typeface="Trebuchet MS" pitchFamily="34" charset="0"/>
              </a:rPr>
              <a:t>Fifth Issue:</a:t>
            </a:r>
            <a:r>
              <a:rPr lang="en-US" dirty="0" smtClean="0">
                <a:solidFill>
                  <a:srgbClr val="FFFF00"/>
                </a:solidFill>
                <a:effectLst>
                  <a:outerShdw blurRad="38100" dist="38100" dir="2700000" algn="tl">
                    <a:srgbClr val="000000">
                      <a:alpha val="43137"/>
                    </a:srgbClr>
                  </a:outerShdw>
                </a:effectLst>
                <a:latin typeface="Trebuchet MS" pitchFamily="34" charset="0"/>
              </a:rPr>
              <a:t>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
            </a:r>
            <a:br>
              <a:rPr lang="en-US" dirty="0" smtClean="0">
                <a:solidFill>
                  <a:srgbClr val="FFFF00"/>
                </a:solidFill>
                <a:effectLst>
                  <a:outerShdw blurRad="38100" dist="38100" dir="2700000" algn="tl">
                    <a:srgbClr val="000000">
                      <a:alpha val="43137"/>
                    </a:srgbClr>
                  </a:outerShdw>
                </a:effectLst>
                <a:latin typeface="Trebuchet MS" pitchFamily="34" charset="0"/>
              </a:rPr>
            </a:br>
            <a:r>
              <a:rPr lang="en-US" dirty="0" smtClean="0">
                <a:solidFill>
                  <a:srgbClr val="FFFF00"/>
                </a:solidFill>
                <a:effectLst>
                  <a:outerShdw blurRad="38100" dist="38100" dir="2700000" algn="tl">
                    <a:srgbClr val="000000">
                      <a:alpha val="43137"/>
                    </a:srgbClr>
                  </a:outerShdw>
                </a:effectLst>
                <a:latin typeface="Trebuchet MS" pitchFamily="34" charset="0"/>
              </a:rPr>
              <a:t>Couple Relationships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3" name="Rectangle 3"/>
          <p:cNvSpPr>
            <a:spLocks noChangeArrowheads="1"/>
          </p:cNvSpPr>
          <p:nvPr/>
        </p:nvSpPr>
        <p:spPr bwMode="auto">
          <a:xfrm>
            <a:off x="0" y="203200"/>
            <a:ext cx="9144000" cy="1816100"/>
          </a:xfrm>
          <a:prstGeom prst="rect">
            <a:avLst/>
          </a:prstGeom>
          <a:noFill/>
          <a:ln w="9525">
            <a:noFill/>
            <a:miter lim="800000"/>
            <a:headEnd/>
            <a:tailEnd/>
          </a:ln>
        </p:spPr>
        <p:txBody>
          <a:bodyPr>
            <a:spAutoFit/>
          </a:bodyPr>
          <a:lstStyle/>
          <a:p>
            <a:pPr marL="342900" indent="-342900" eaLnBrk="0" hangingPunct="0"/>
            <a:r>
              <a:rPr lang="en-US" sz="2800">
                <a:solidFill>
                  <a:srgbClr val="FFFF00"/>
                </a:solidFill>
                <a:cs typeface="Arial" charset="0"/>
              </a:rPr>
              <a:t>   Romantic love (couple pair-bonding) can be conceptualized as the integration of 3 behavioral systems discussed by Bowlby: </a:t>
            </a:r>
            <a:r>
              <a:rPr lang="en-US" sz="2800" u="sng">
                <a:solidFill>
                  <a:srgbClr val="FFFF00"/>
                </a:solidFill>
                <a:cs typeface="Arial" charset="0"/>
              </a:rPr>
              <a:t>attachment</a:t>
            </a:r>
            <a:r>
              <a:rPr lang="en-US" sz="2800">
                <a:solidFill>
                  <a:srgbClr val="FFFF00"/>
                </a:solidFill>
                <a:cs typeface="Arial" charset="0"/>
              </a:rPr>
              <a:t>, </a:t>
            </a:r>
            <a:r>
              <a:rPr lang="en-US" sz="2800" u="sng">
                <a:solidFill>
                  <a:srgbClr val="FFFF00"/>
                </a:solidFill>
                <a:cs typeface="Arial" charset="0"/>
              </a:rPr>
              <a:t>caregiving</a:t>
            </a:r>
            <a:r>
              <a:rPr lang="en-US" sz="2800">
                <a:solidFill>
                  <a:srgbClr val="FFFF00"/>
                </a:solidFill>
                <a:cs typeface="Arial" charset="0"/>
              </a:rPr>
              <a:t>, and </a:t>
            </a:r>
            <a:r>
              <a:rPr lang="en-US" sz="2800" u="sng">
                <a:solidFill>
                  <a:srgbClr val="FFFF00"/>
                </a:solidFill>
                <a:cs typeface="Arial" charset="0"/>
              </a:rPr>
              <a:t>sex</a:t>
            </a:r>
            <a:endParaRPr lang="ar-SA" sz="2800" u="sng">
              <a:solidFill>
                <a:srgbClr val="FFFF00"/>
              </a:solidFill>
              <a:cs typeface="Arial" charset="0"/>
            </a:endParaRPr>
          </a:p>
        </p:txBody>
      </p:sp>
      <p:sp>
        <p:nvSpPr>
          <p:cNvPr id="141314" name="Line 6"/>
          <p:cNvSpPr>
            <a:spLocks noChangeShapeType="1"/>
          </p:cNvSpPr>
          <p:nvPr/>
        </p:nvSpPr>
        <p:spPr bwMode="auto">
          <a:xfrm rot="6614036">
            <a:off x="4851400" y="3835400"/>
            <a:ext cx="228600" cy="152400"/>
          </a:xfrm>
          <a:prstGeom prst="line">
            <a:avLst/>
          </a:prstGeom>
          <a:noFill/>
          <a:ln w="9525">
            <a:solidFill>
              <a:schemeClr val="bg1"/>
            </a:solidFill>
            <a:round/>
            <a:headEnd/>
            <a:tailEnd type="triangle" w="med" len="med"/>
          </a:ln>
        </p:spPr>
        <p:txBody>
          <a:bodyPr/>
          <a:lstStyle/>
          <a:p>
            <a:endParaRPr lang="en-US"/>
          </a:p>
        </p:txBody>
      </p:sp>
      <p:grpSp>
        <p:nvGrpSpPr>
          <p:cNvPr id="141315" name="Group 7"/>
          <p:cNvGrpSpPr>
            <a:grpSpLocks/>
          </p:cNvGrpSpPr>
          <p:nvPr/>
        </p:nvGrpSpPr>
        <p:grpSpPr bwMode="auto">
          <a:xfrm>
            <a:off x="2344738" y="2354263"/>
            <a:ext cx="4167187" cy="4244975"/>
            <a:chOff x="1707" y="1728"/>
            <a:chExt cx="2396" cy="2471"/>
          </a:xfrm>
        </p:grpSpPr>
        <p:sp>
          <p:nvSpPr>
            <p:cNvPr id="141317" name="Line 8"/>
            <p:cNvSpPr>
              <a:spLocks noChangeShapeType="1"/>
            </p:cNvSpPr>
            <p:nvPr/>
          </p:nvSpPr>
          <p:spPr bwMode="auto">
            <a:xfrm flipV="1">
              <a:off x="2864" y="3064"/>
              <a:ext cx="0" cy="192"/>
            </a:xfrm>
            <a:prstGeom prst="line">
              <a:avLst/>
            </a:prstGeom>
            <a:noFill/>
            <a:ln w="9525">
              <a:solidFill>
                <a:schemeClr val="bg1"/>
              </a:solidFill>
              <a:round/>
              <a:headEnd/>
              <a:tailEnd type="triangle" w="med" len="med"/>
            </a:ln>
          </p:spPr>
          <p:txBody>
            <a:bodyPr/>
            <a:lstStyle/>
            <a:p>
              <a:endParaRPr lang="en-US"/>
            </a:p>
          </p:txBody>
        </p:sp>
        <p:grpSp>
          <p:nvGrpSpPr>
            <p:cNvPr id="141318" name="Group 9"/>
            <p:cNvGrpSpPr>
              <a:grpSpLocks/>
            </p:cNvGrpSpPr>
            <p:nvPr/>
          </p:nvGrpSpPr>
          <p:grpSpPr bwMode="auto">
            <a:xfrm>
              <a:off x="1707" y="1728"/>
              <a:ext cx="2396" cy="2471"/>
              <a:chOff x="1707" y="1728"/>
              <a:chExt cx="2396" cy="2471"/>
            </a:xfrm>
          </p:grpSpPr>
          <p:sp>
            <p:nvSpPr>
              <p:cNvPr id="141319" name="AutoShape 10"/>
              <p:cNvSpPr>
                <a:spLocks noChangeArrowheads="1"/>
              </p:cNvSpPr>
              <p:nvPr/>
            </p:nvSpPr>
            <p:spPr bwMode="auto">
              <a:xfrm rot="3094812">
                <a:off x="3200" y="1696"/>
                <a:ext cx="678" cy="933"/>
              </a:xfrm>
              <a:prstGeom prst="flowChartOffpageConnector">
                <a:avLst/>
              </a:prstGeom>
              <a:solidFill>
                <a:srgbClr val="FF33CC"/>
              </a:solidFill>
              <a:ln w="9525">
                <a:solidFill>
                  <a:schemeClr val="tx1"/>
                </a:solidFill>
                <a:miter lim="800000"/>
                <a:headEnd/>
                <a:tailEnd/>
              </a:ln>
            </p:spPr>
            <p:txBody>
              <a:bodyPr wrap="none" anchor="ctr"/>
              <a:lstStyle/>
              <a:p>
                <a:pPr eaLnBrk="0" hangingPunct="0"/>
                <a:endParaRPr lang="en-US"/>
              </a:p>
            </p:txBody>
          </p:sp>
          <p:sp>
            <p:nvSpPr>
              <p:cNvPr id="141320" name="AutoShape 11"/>
              <p:cNvSpPr>
                <a:spLocks noChangeArrowheads="1"/>
              </p:cNvSpPr>
              <p:nvPr/>
            </p:nvSpPr>
            <p:spPr bwMode="auto">
              <a:xfrm>
                <a:off x="2332" y="2184"/>
                <a:ext cx="1055" cy="888"/>
              </a:xfrm>
              <a:prstGeom prst="flowChartExtract">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141321" name="AutoShape 12"/>
              <p:cNvSpPr>
                <a:spLocks noChangeArrowheads="1"/>
              </p:cNvSpPr>
              <p:nvPr/>
            </p:nvSpPr>
            <p:spPr bwMode="auto">
              <a:xfrm rot="10800000">
                <a:off x="2523" y="3219"/>
                <a:ext cx="678" cy="933"/>
              </a:xfrm>
              <a:prstGeom prst="flowChartOffpageConnector">
                <a:avLst/>
              </a:prstGeom>
              <a:solidFill>
                <a:srgbClr val="00CCFF"/>
              </a:solidFill>
              <a:ln w="9525">
                <a:solidFill>
                  <a:schemeClr val="tx1"/>
                </a:solidFill>
                <a:miter lim="800000"/>
                <a:headEnd/>
                <a:tailEnd/>
              </a:ln>
            </p:spPr>
            <p:txBody>
              <a:bodyPr wrap="none" anchor="ctr"/>
              <a:lstStyle/>
              <a:p>
                <a:pPr eaLnBrk="0" hangingPunct="0"/>
                <a:endParaRPr lang="en-US"/>
              </a:p>
            </p:txBody>
          </p:sp>
          <p:sp>
            <p:nvSpPr>
              <p:cNvPr id="141322" name="Text Box 13"/>
              <p:cNvSpPr txBox="1">
                <a:spLocks noChangeArrowheads="1"/>
              </p:cNvSpPr>
              <p:nvPr/>
            </p:nvSpPr>
            <p:spPr bwMode="auto">
              <a:xfrm>
                <a:off x="2216" y="2606"/>
                <a:ext cx="1296" cy="293"/>
              </a:xfrm>
              <a:prstGeom prst="rect">
                <a:avLst/>
              </a:prstGeom>
              <a:noFill/>
              <a:ln w="9525">
                <a:noFill/>
                <a:miter lim="800000"/>
                <a:headEnd/>
                <a:tailEnd/>
              </a:ln>
            </p:spPr>
            <p:txBody>
              <a:bodyPr>
                <a:spAutoFit/>
              </a:bodyPr>
              <a:lstStyle/>
              <a:p>
                <a:pPr algn="ctr">
                  <a:lnSpc>
                    <a:spcPct val="70000"/>
                  </a:lnSpc>
                  <a:spcBef>
                    <a:spcPct val="10000"/>
                  </a:spcBef>
                </a:pPr>
                <a:r>
                  <a:rPr lang="en-US" b="1">
                    <a:solidFill>
                      <a:srgbClr val="FFFF00"/>
                    </a:solidFill>
                    <a:latin typeface="Arial" charset="0"/>
                    <a:cs typeface="Arial" charset="0"/>
                  </a:rPr>
                  <a:t>Pair </a:t>
                </a:r>
              </a:p>
              <a:p>
                <a:pPr algn="ctr">
                  <a:lnSpc>
                    <a:spcPct val="70000"/>
                  </a:lnSpc>
                  <a:spcBef>
                    <a:spcPct val="10000"/>
                  </a:spcBef>
                </a:pPr>
                <a:r>
                  <a:rPr lang="en-US" b="1">
                    <a:solidFill>
                      <a:srgbClr val="FFFF00"/>
                    </a:solidFill>
                    <a:latin typeface="Arial" charset="0"/>
                    <a:cs typeface="Arial" charset="0"/>
                  </a:rPr>
                  <a:t>bonding</a:t>
                </a:r>
              </a:p>
            </p:txBody>
          </p:sp>
          <p:sp>
            <p:nvSpPr>
              <p:cNvPr id="141323" name="AutoShape 14"/>
              <p:cNvSpPr>
                <a:spLocks noChangeArrowheads="1"/>
              </p:cNvSpPr>
              <p:nvPr/>
            </p:nvSpPr>
            <p:spPr bwMode="auto">
              <a:xfrm rot="3450298">
                <a:off x="1639" y="2909"/>
                <a:ext cx="1101" cy="132"/>
              </a:xfrm>
              <a:prstGeom prst="leftRightArrow">
                <a:avLst>
                  <a:gd name="adj1" fmla="val 50000"/>
                  <a:gd name="adj2" fmla="val 166818"/>
                </a:avLst>
              </a:prstGeom>
              <a:solidFill>
                <a:schemeClr val="folHlink"/>
              </a:solidFill>
              <a:ln w="9525">
                <a:solidFill>
                  <a:schemeClr val="tx1"/>
                </a:solidFill>
                <a:miter lim="800000"/>
                <a:headEnd/>
                <a:tailEnd/>
              </a:ln>
            </p:spPr>
            <p:txBody>
              <a:bodyPr wrap="none" anchor="ctr"/>
              <a:lstStyle/>
              <a:p>
                <a:pPr eaLnBrk="0" hangingPunct="0"/>
                <a:endParaRPr lang="en-US"/>
              </a:p>
            </p:txBody>
          </p:sp>
          <p:sp>
            <p:nvSpPr>
              <p:cNvPr id="141324" name="AutoShape 15"/>
              <p:cNvSpPr>
                <a:spLocks noChangeArrowheads="1"/>
              </p:cNvSpPr>
              <p:nvPr/>
            </p:nvSpPr>
            <p:spPr bwMode="auto">
              <a:xfrm>
                <a:off x="2355" y="1728"/>
                <a:ext cx="957" cy="132"/>
              </a:xfrm>
              <a:prstGeom prst="leftRightArrow">
                <a:avLst>
                  <a:gd name="adj1" fmla="val 50000"/>
                  <a:gd name="adj2" fmla="val 145000"/>
                </a:avLst>
              </a:prstGeom>
              <a:solidFill>
                <a:schemeClr val="folHlink"/>
              </a:solidFill>
              <a:ln w="9525">
                <a:solidFill>
                  <a:schemeClr val="tx1"/>
                </a:solidFill>
                <a:miter lim="800000"/>
                <a:headEnd/>
                <a:tailEnd/>
              </a:ln>
            </p:spPr>
            <p:txBody>
              <a:bodyPr wrap="none" anchor="ctr"/>
              <a:lstStyle/>
              <a:p>
                <a:pPr eaLnBrk="0" hangingPunct="0"/>
                <a:endParaRPr lang="en-US"/>
              </a:p>
            </p:txBody>
          </p:sp>
          <p:sp>
            <p:nvSpPr>
              <p:cNvPr id="141325" name="AutoShape 16"/>
              <p:cNvSpPr>
                <a:spLocks noChangeArrowheads="1"/>
              </p:cNvSpPr>
              <p:nvPr/>
            </p:nvSpPr>
            <p:spPr bwMode="auto">
              <a:xfrm rot="-3777571">
                <a:off x="2987" y="2936"/>
                <a:ext cx="1101" cy="132"/>
              </a:xfrm>
              <a:prstGeom prst="leftRightArrow">
                <a:avLst>
                  <a:gd name="adj1" fmla="val 50000"/>
                  <a:gd name="adj2" fmla="val 166818"/>
                </a:avLst>
              </a:prstGeom>
              <a:solidFill>
                <a:schemeClr val="folHlink"/>
              </a:solidFill>
              <a:ln w="9525">
                <a:solidFill>
                  <a:schemeClr val="tx1"/>
                </a:solidFill>
                <a:miter lim="800000"/>
                <a:headEnd/>
                <a:tailEnd/>
              </a:ln>
            </p:spPr>
            <p:txBody>
              <a:bodyPr wrap="none" anchor="ctr"/>
              <a:lstStyle/>
              <a:p>
                <a:pPr eaLnBrk="0" hangingPunct="0"/>
                <a:endParaRPr lang="en-US"/>
              </a:p>
            </p:txBody>
          </p:sp>
          <p:sp>
            <p:nvSpPr>
              <p:cNvPr id="141326" name="Text Box 17"/>
              <p:cNvSpPr txBox="1">
                <a:spLocks noChangeArrowheads="1"/>
              </p:cNvSpPr>
              <p:nvPr/>
            </p:nvSpPr>
            <p:spPr bwMode="auto">
              <a:xfrm rot="-2388390">
                <a:off x="3162" y="1970"/>
                <a:ext cx="941" cy="214"/>
              </a:xfrm>
              <a:prstGeom prst="rect">
                <a:avLst/>
              </a:prstGeom>
              <a:noFill/>
              <a:ln w="9525">
                <a:noFill/>
                <a:miter lim="800000"/>
                <a:headEnd/>
                <a:tailEnd/>
              </a:ln>
            </p:spPr>
            <p:txBody>
              <a:bodyPr>
                <a:spAutoFit/>
              </a:bodyPr>
              <a:lstStyle/>
              <a:p>
                <a:pPr>
                  <a:spcBef>
                    <a:spcPct val="50000"/>
                  </a:spcBef>
                </a:pPr>
                <a:r>
                  <a:rPr lang="en-US">
                    <a:latin typeface="Arial" charset="0"/>
                    <a:cs typeface="Arial" charset="0"/>
                  </a:rPr>
                  <a:t>Caregiving</a:t>
                </a:r>
              </a:p>
            </p:txBody>
          </p:sp>
          <p:sp>
            <p:nvSpPr>
              <p:cNvPr id="141327" name="Text Box 18"/>
              <p:cNvSpPr txBox="1">
                <a:spLocks noChangeArrowheads="1"/>
              </p:cNvSpPr>
              <p:nvPr/>
            </p:nvSpPr>
            <p:spPr bwMode="auto">
              <a:xfrm rot="-5400000">
                <a:off x="2358" y="3616"/>
                <a:ext cx="955" cy="211"/>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Attachment</a:t>
                </a:r>
              </a:p>
            </p:txBody>
          </p:sp>
          <p:sp>
            <p:nvSpPr>
              <p:cNvPr id="141328" name="Line 19"/>
              <p:cNvSpPr>
                <a:spLocks noChangeShapeType="1"/>
              </p:cNvSpPr>
              <p:nvPr/>
            </p:nvSpPr>
            <p:spPr bwMode="auto">
              <a:xfrm>
                <a:off x="2504" y="2424"/>
                <a:ext cx="144" cy="96"/>
              </a:xfrm>
              <a:prstGeom prst="line">
                <a:avLst/>
              </a:prstGeom>
              <a:noFill/>
              <a:ln w="9525">
                <a:solidFill>
                  <a:schemeClr val="bg1"/>
                </a:solidFill>
                <a:round/>
                <a:headEnd/>
                <a:tailEnd type="triangle" w="med" len="med"/>
              </a:ln>
            </p:spPr>
            <p:txBody>
              <a:bodyPr/>
              <a:lstStyle/>
              <a:p>
                <a:endParaRPr lang="en-US"/>
              </a:p>
            </p:txBody>
          </p:sp>
          <p:sp>
            <p:nvSpPr>
              <p:cNvPr id="141329" name="AutoShape 20"/>
              <p:cNvSpPr>
                <a:spLocks noChangeArrowheads="1"/>
              </p:cNvSpPr>
              <p:nvPr/>
            </p:nvSpPr>
            <p:spPr bwMode="auto">
              <a:xfrm rot="-3032567">
                <a:off x="1835" y="1696"/>
                <a:ext cx="678" cy="933"/>
              </a:xfrm>
              <a:prstGeom prst="flowChartOffpageConnector">
                <a:avLst/>
              </a:prstGeom>
              <a:solidFill>
                <a:srgbClr val="FF9933"/>
              </a:solidFill>
              <a:ln w="9525">
                <a:solidFill>
                  <a:schemeClr val="tx1"/>
                </a:solidFill>
                <a:miter lim="800000"/>
                <a:headEnd/>
                <a:tailEnd/>
              </a:ln>
            </p:spPr>
            <p:txBody>
              <a:bodyPr wrap="none" anchor="ctr"/>
              <a:lstStyle/>
              <a:p>
                <a:pPr eaLnBrk="0" hangingPunct="0"/>
                <a:endParaRPr lang="en-US"/>
              </a:p>
            </p:txBody>
          </p:sp>
          <p:sp>
            <p:nvSpPr>
              <p:cNvPr id="141330" name="Text Box 21"/>
              <p:cNvSpPr txBox="1">
                <a:spLocks noChangeArrowheads="1"/>
              </p:cNvSpPr>
              <p:nvPr/>
            </p:nvSpPr>
            <p:spPr bwMode="auto">
              <a:xfrm rot="2425837">
                <a:off x="1782" y="1978"/>
                <a:ext cx="576" cy="214"/>
              </a:xfrm>
              <a:prstGeom prst="rect">
                <a:avLst/>
              </a:prstGeom>
              <a:noFill/>
              <a:ln w="9525">
                <a:noFill/>
                <a:miter lim="800000"/>
                <a:headEnd/>
                <a:tailEnd/>
              </a:ln>
            </p:spPr>
            <p:txBody>
              <a:bodyPr>
                <a:spAutoFit/>
              </a:bodyPr>
              <a:lstStyle/>
              <a:p>
                <a:pPr algn="ctr">
                  <a:spcBef>
                    <a:spcPct val="50000"/>
                  </a:spcBef>
                </a:pPr>
                <a:r>
                  <a:rPr lang="en-US">
                    <a:latin typeface="Arial" charset="0"/>
                    <a:cs typeface="Arial" charset="0"/>
                  </a:rPr>
                  <a:t>Sex</a:t>
                </a:r>
              </a:p>
            </p:txBody>
          </p:sp>
        </p:grpSp>
      </p:grpSp>
      <p:sp>
        <p:nvSpPr>
          <p:cNvPr id="141316" name="Text Box 22"/>
          <p:cNvSpPr txBox="1">
            <a:spLocks noChangeArrowheads="1"/>
          </p:cNvSpPr>
          <p:nvPr/>
        </p:nvSpPr>
        <p:spPr bwMode="auto">
          <a:xfrm>
            <a:off x="6223000" y="5195888"/>
            <a:ext cx="2651125" cy="822325"/>
          </a:xfrm>
          <a:prstGeom prst="rect">
            <a:avLst/>
          </a:prstGeom>
          <a:noFill/>
          <a:ln w="9525">
            <a:noFill/>
            <a:miter lim="800000"/>
            <a:headEnd/>
            <a:tailEnd/>
          </a:ln>
        </p:spPr>
        <p:txBody>
          <a:bodyPr>
            <a:spAutoFit/>
          </a:bodyPr>
          <a:lstStyle/>
          <a:p>
            <a:pPr algn="ctr" eaLnBrk="0" hangingPunct="0">
              <a:spcBef>
                <a:spcPct val="50000"/>
              </a:spcBef>
            </a:pPr>
            <a:r>
              <a:rPr lang="en-US" sz="2400"/>
              <a:t>Hazan and Shaver (1987)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457200" y="190500"/>
            <a:ext cx="8229600" cy="665163"/>
          </a:xfrm>
        </p:spPr>
        <p:txBody>
          <a:bodyPr/>
          <a:lstStyle/>
          <a:p>
            <a:pPr>
              <a:defRPr/>
            </a:pPr>
            <a:r>
              <a:rPr lang="en-US" sz="3600" dirty="0" smtClean="0">
                <a:solidFill>
                  <a:srgbClr val="FFFF00"/>
                </a:solidFill>
                <a:cs typeface="Times New Roman (Hebrew)" charset="-79"/>
              </a:rPr>
              <a:t>Attachment and sex</a:t>
            </a:r>
            <a:endParaRPr lang="en-US" sz="3600" dirty="0">
              <a:solidFill>
                <a:srgbClr val="FFFF00"/>
              </a:solidFill>
              <a:cs typeface="Times New Roman (Hebrew)" charset="-79"/>
            </a:endParaRPr>
          </a:p>
        </p:txBody>
      </p:sp>
      <p:sp>
        <p:nvSpPr>
          <p:cNvPr id="143362" name="Rectangle 3"/>
          <p:cNvSpPr>
            <a:spLocks noGrp="1" noChangeArrowheads="1"/>
          </p:cNvSpPr>
          <p:nvPr>
            <p:ph type="body" idx="1"/>
          </p:nvPr>
        </p:nvSpPr>
        <p:spPr>
          <a:xfrm>
            <a:off x="117475" y="931863"/>
            <a:ext cx="8909050" cy="5848350"/>
          </a:xfrm>
        </p:spPr>
        <p:txBody>
          <a:bodyPr/>
          <a:lstStyle/>
          <a:p>
            <a:pPr>
              <a:spcBef>
                <a:spcPct val="40000"/>
              </a:spcBef>
            </a:pPr>
            <a:r>
              <a:rPr lang="en-US" sz="2600" smtClean="0">
                <a:effectLst/>
                <a:latin typeface="Tahoma" pitchFamily="34" charset="0"/>
                <a:cs typeface="Times New Roman" pitchFamily="18" charset="0"/>
              </a:rPr>
              <a:t>Many studies have shown that attachment anxiety and avoidance are related to sexual motives, fantasies, and behavior (e.g., Schachner &amp; Shaver, 2004)</a:t>
            </a:r>
          </a:p>
          <a:p>
            <a:pPr>
              <a:spcBef>
                <a:spcPct val="40000"/>
              </a:spcBef>
            </a:pPr>
            <a:r>
              <a:rPr lang="en-US" sz="2600" smtClean="0">
                <a:effectLst/>
                <a:latin typeface="Tahoma" pitchFamily="34" charset="0"/>
                <a:cs typeface="Times New Roman" pitchFamily="18" charset="0"/>
              </a:rPr>
              <a:t>Anxious people tend to use sex, sometimes without due caution, to get a partner’s attention, feel more loved, and bind their partner into the relationship</a:t>
            </a:r>
          </a:p>
          <a:p>
            <a:pPr>
              <a:spcBef>
                <a:spcPct val="40000"/>
              </a:spcBef>
            </a:pPr>
            <a:r>
              <a:rPr lang="en-US" sz="2600" smtClean="0">
                <a:effectLst/>
                <a:latin typeface="Tahoma" pitchFamily="34" charset="0"/>
                <a:cs typeface="Times New Roman" pitchFamily="18" charset="0"/>
              </a:rPr>
              <a:t>Avoidant people tend to begin sex later but then become more promiscuous than anxious and secure people in adulthood; they tend to use sex to boost self-esteem and reputation among peers, but not to feel psychologically intimate with their partner (more “one-night stands”)</a:t>
            </a:r>
          </a:p>
          <a:p>
            <a:pPr>
              <a:spcBef>
                <a:spcPct val="40000"/>
              </a:spcBef>
            </a:pPr>
            <a:r>
              <a:rPr lang="en-US" sz="2600" smtClean="0">
                <a:effectLst/>
                <a:latin typeface="Tahoma" pitchFamily="34" charset="0"/>
                <a:cs typeface="Times New Roman" pitchFamily="18" charset="0"/>
              </a:rPr>
              <a:t>Both kinds of insecure people have shorter relationships than secure people, on average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457200" y="203200"/>
            <a:ext cx="8229600" cy="920750"/>
          </a:xfrm>
        </p:spPr>
        <p:txBody>
          <a:bodyPr/>
          <a:lstStyle/>
          <a:p>
            <a:pPr>
              <a:defRPr/>
            </a:pPr>
            <a:r>
              <a:rPr lang="en-US" sz="3600" smtClean="0">
                <a:solidFill>
                  <a:srgbClr val="FFFF00"/>
                </a:solidFill>
              </a:rPr>
              <a:t>A survey study of sexuality</a:t>
            </a:r>
          </a:p>
        </p:txBody>
      </p:sp>
      <p:sp>
        <p:nvSpPr>
          <p:cNvPr id="145410" name="Rectangle 3"/>
          <p:cNvSpPr>
            <a:spLocks noGrp="1" noChangeArrowheads="1"/>
          </p:cNvSpPr>
          <p:nvPr>
            <p:ph type="body" idx="1"/>
          </p:nvPr>
        </p:nvSpPr>
        <p:spPr>
          <a:xfrm>
            <a:off x="231775" y="1266825"/>
            <a:ext cx="8680450" cy="4811713"/>
          </a:xfrm>
        </p:spPr>
        <p:txBody>
          <a:bodyPr/>
          <a:lstStyle/>
          <a:p>
            <a:r>
              <a:rPr lang="en-US" sz="2800" dirty="0" smtClean="0">
                <a:effectLst/>
                <a:latin typeface="Trebuchet MS" pitchFamily="34" charset="0"/>
              </a:rPr>
              <a:t>We (Brassard, Shaver, &amp; Lussier, 2007) surveyed a representative sample of 273 French-Canadian heterosexual couples aged 18–35. </a:t>
            </a:r>
          </a:p>
          <a:p>
            <a:r>
              <a:rPr lang="en-US" sz="2800" dirty="0" smtClean="0">
                <a:effectLst/>
                <a:latin typeface="Trebuchet MS" pitchFamily="34" charset="0"/>
              </a:rPr>
              <a:t>Avoidant attachment was significantly related to two strategies for limiting sexual intimacy: avoidance of sexual encounters and avoidance of sexual fantasies about the partner (women only). </a:t>
            </a:r>
          </a:p>
          <a:p>
            <a:r>
              <a:rPr lang="en-US" sz="2800" dirty="0" smtClean="0">
                <a:effectLst/>
                <a:latin typeface="Trebuchet MS" pitchFamily="34" charset="0"/>
              </a:rPr>
              <a:t>Anxious attachment appeared to interfere with comfortable intimacy, especially among men, who viewed their partner as avoiding sex and applied more pressure to have sex.</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457200" y="203949"/>
            <a:ext cx="8229600" cy="920751"/>
          </a:xfrm>
        </p:spPr>
        <p:txBody>
          <a:bodyPr/>
          <a:lstStyle/>
          <a:p>
            <a:r>
              <a:rPr lang="en-US" sz="3600" dirty="0" smtClean="0">
                <a:solidFill>
                  <a:srgbClr val="FFFF00"/>
                </a:solidFill>
              </a:rPr>
              <a:t>Attachment and sexuality in couples seeking marital therapy</a:t>
            </a:r>
            <a:endParaRPr lang="en-US" sz="3600" dirty="0">
              <a:solidFill>
                <a:srgbClr val="FFFF00"/>
              </a:solidFill>
            </a:endParaRPr>
          </a:p>
        </p:txBody>
      </p:sp>
      <p:sp>
        <p:nvSpPr>
          <p:cNvPr id="712707" name="Rectangle 3"/>
          <p:cNvSpPr>
            <a:spLocks noGrp="1" noChangeArrowheads="1"/>
          </p:cNvSpPr>
          <p:nvPr>
            <p:ph type="body" idx="1"/>
          </p:nvPr>
        </p:nvSpPr>
        <p:spPr>
          <a:xfrm>
            <a:off x="232385" y="1266552"/>
            <a:ext cx="8679380" cy="5042767"/>
          </a:xfrm>
        </p:spPr>
        <p:txBody>
          <a:bodyPr/>
          <a:lstStyle/>
          <a:p>
            <a:r>
              <a:rPr lang="en-US" sz="2800" dirty="0">
                <a:effectLst/>
                <a:latin typeface="Trebuchet MS" pitchFamily="34" charset="0"/>
              </a:rPr>
              <a:t>A large clinical sample of 242 </a:t>
            </a:r>
            <a:r>
              <a:rPr lang="en-US" sz="2800" dirty="0" smtClean="0">
                <a:effectLst/>
                <a:latin typeface="Trebuchet MS" pitchFamily="34" charset="0"/>
              </a:rPr>
              <a:t>French-Canadian </a:t>
            </a:r>
            <a:r>
              <a:rPr lang="en-US" sz="2800" i="1" dirty="0" smtClean="0">
                <a:effectLst/>
                <a:latin typeface="Trebuchet MS" pitchFamily="34" charset="0"/>
              </a:rPr>
              <a:t>couples seeking marital therapy </a:t>
            </a:r>
            <a:r>
              <a:rPr lang="en-US" sz="2800" dirty="0" smtClean="0">
                <a:effectLst/>
                <a:latin typeface="Trebuchet MS" pitchFamily="34" charset="0"/>
              </a:rPr>
              <a:t>completed </a:t>
            </a:r>
            <a:r>
              <a:rPr lang="en-US" sz="2800" dirty="0">
                <a:effectLst/>
                <a:latin typeface="Trebuchet MS" pitchFamily="34" charset="0"/>
              </a:rPr>
              <a:t>the </a:t>
            </a:r>
            <a:r>
              <a:rPr lang="en-US" sz="2800" dirty="0" smtClean="0">
                <a:effectLst/>
                <a:latin typeface="Trebuchet MS" pitchFamily="34" charset="0"/>
              </a:rPr>
              <a:t>ECR and the Index of Sexual Satisfaction </a:t>
            </a:r>
            <a:r>
              <a:rPr lang="en-US" sz="2800" dirty="0">
                <a:effectLst/>
                <a:latin typeface="Trebuchet MS" pitchFamily="34" charset="0"/>
              </a:rPr>
              <a:t>(Brassard, </a:t>
            </a:r>
            <a:r>
              <a:rPr lang="en-US" sz="2800" dirty="0" err="1" smtClean="0">
                <a:effectLst/>
                <a:latin typeface="Trebuchet MS" pitchFamily="34" charset="0"/>
              </a:rPr>
              <a:t>Péloquin</a:t>
            </a:r>
            <a:r>
              <a:rPr lang="en-US" sz="2800" dirty="0" smtClean="0">
                <a:effectLst/>
                <a:latin typeface="Trebuchet MS" pitchFamily="34" charset="0"/>
              </a:rPr>
              <a:t>, </a:t>
            </a:r>
            <a:r>
              <a:rPr lang="en-US" sz="2800" dirty="0" err="1" smtClean="0">
                <a:effectLst/>
                <a:latin typeface="Trebuchet MS" pitchFamily="34" charset="0"/>
              </a:rPr>
              <a:t>Dupuy</a:t>
            </a:r>
            <a:r>
              <a:rPr lang="en-US" sz="2800" dirty="0" smtClean="0">
                <a:effectLst/>
                <a:latin typeface="Trebuchet MS" pitchFamily="34" charset="0"/>
              </a:rPr>
              <a:t>, Wright, &amp; Shaver</a:t>
            </a:r>
            <a:r>
              <a:rPr lang="en-US" sz="2800" dirty="0">
                <a:effectLst/>
                <a:latin typeface="Trebuchet MS" pitchFamily="34" charset="0"/>
              </a:rPr>
              <a:t>, </a:t>
            </a:r>
            <a:r>
              <a:rPr lang="en-US" sz="2800" dirty="0" smtClean="0">
                <a:effectLst/>
                <a:latin typeface="Trebuchet MS" pitchFamily="34" charset="0"/>
              </a:rPr>
              <a:t>2012). </a:t>
            </a:r>
            <a:endParaRPr lang="en-US" sz="2800" dirty="0">
              <a:effectLst/>
              <a:latin typeface="Trebuchet MS" pitchFamily="34" charset="0"/>
            </a:endParaRPr>
          </a:p>
          <a:p>
            <a:r>
              <a:rPr lang="en-US" sz="2800" dirty="0" smtClean="0">
                <a:effectLst/>
                <a:latin typeface="Trebuchet MS" pitchFamily="34" charset="0"/>
              </a:rPr>
              <a:t>Results showed that </a:t>
            </a:r>
            <a:r>
              <a:rPr lang="en-US" sz="2800" dirty="0">
                <a:effectLst/>
                <a:latin typeface="Trebuchet MS" pitchFamily="34" charset="0"/>
              </a:rPr>
              <a:t>both attachment anxiety </a:t>
            </a:r>
            <a:r>
              <a:rPr lang="en-US" sz="2800" dirty="0" smtClean="0">
                <a:effectLst/>
                <a:latin typeface="Trebuchet MS" pitchFamily="34" charset="0"/>
              </a:rPr>
              <a:t>and avoidance </a:t>
            </a:r>
            <a:r>
              <a:rPr lang="en-US" sz="2800" dirty="0">
                <a:effectLst/>
                <a:latin typeface="Trebuchet MS" pitchFamily="34" charset="0"/>
              </a:rPr>
              <a:t>predicted individuals’ own sexual dissatisfaction (</a:t>
            </a:r>
            <a:r>
              <a:rPr lang="en-US" sz="2800" i="1" dirty="0" smtClean="0">
                <a:effectLst/>
                <a:latin typeface="Trebuchet MS" pitchFamily="34" charset="0"/>
              </a:rPr>
              <a:t>actor effects</a:t>
            </a:r>
            <a:r>
              <a:rPr lang="en-US" sz="2800" dirty="0" smtClean="0">
                <a:effectLst/>
                <a:latin typeface="Trebuchet MS" pitchFamily="34" charset="0"/>
              </a:rPr>
              <a:t>). </a:t>
            </a:r>
            <a:endParaRPr lang="en-US" sz="2800" dirty="0">
              <a:effectLst/>
              <a:latin typeface="Trebuchet MS" pitchFamily="34" charset="0"/>
            </a:endParaRPr>
          </a:p>
          <a:p>
            <a:r>
              <a:rPr lang="en-US" sz="2800" dirty="0">
                <a:effectLst/>
                <a:latin typeface="Trebuchet MS" pitchFamily="34" charset="0"/>
              </a:rPr>
              <a:t>We also observed 2 </a:t>
            </a:r>
            <a:r>
              <a:rPr lang="en-US" sz="2800" i="1" dirty="0">
                <a:effectLst/>
                <a:latin typeface="Trebuchet MS" pitchFamily="34" charset="0"/>
              </a:rPr>
              <a:t>partner effects</a:t>
            </a:r>
            <a:r>
              <a:rPr lang="en-US" sz="2800" dirty="0">
                <a:effectLst/>
                <a:latin typeface="Trebuchet MS" pitchFamily="34" charset="0"/>
              </a:rPr>
              <a:t>: (a) </a:t>
            </a:r>
            <a:r>
              <a:rPr lang="en-US" sz="2800" dirty="0" smtClean="0">
                <a:effectLst/>
                <a:latin typeface="Trebuchet MS" pitchFamily="34" charset="0"/>
              </a:rPr>
              <a:t>anxiety in </a:t>
            </a:r>
            <a:r>
              <a:rPr lang="en-US" sz="2800" dirty="0">
                <a:effectLst/>
                <a:latin typeface="Trebuchet MS" pitchFamily="34" charset="0"/>
              </a:rPr>
              <a:t>men predicted female partners’ sexual dissatisfaction </a:t>
            </a:r>
            <a:r>
              <a:rPr lang="en-US" sz="2800" dirty="0" smtClean="0">
                <a:effectLst/>
                <a:latin typeface="Trebuchet MS" pitchFamily="34" charset="0"/>
              </a:rPr>
              <a:t>and (</a:t>
            </a:r>
            <a:r>
              <a:rPr lang="en-US" sz="2800" dirty="0">
                <a:effectLst/>
                <a:latin typeface="Trebuchet MS" pitchFamily="34" charset="0"/>
              </a:rPr>
              <a:t>b) avoidance in women predicted male partners’ sexual </a:t>
            </a:r>
            <a:r>
              <a:rPr lang="en-US" sz="2800" dirty="0" smtClean="0">
                <a:effectLst/>
                <a:latin typeface="Trebuchet MS" pitchFamily="34" charset="0"/>
              </a:rPr>
              <a:t>dissatisfaction.</a:t>
            </a:r>
            <a:endParaRPr lang="en-US" sz="2800" dirty="0">
              <a:effectLst/>
              <a:latin typeface="Trebuchet MS" pitchFamily="34" charset="0"/>
            </a:endParaRPr>
          </a:p>
        </p:txBody>
      </p:sp>
    </p:spTree>
    <p:extLst>
      <p:ext uri="{BB962C8B-B14F-4D97-AF65-F5344CB8AC3E}">
        <p14:creationId xmlns:p14="http://schemas.microsoft.com/office/powerpoint/2010/main" val="3517803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457200" y="280988"/>
            <a:ext cx="8229600" cy="920750"/>
          </a:xfrm>
        </p:spPr>
        <p:txBody>
          <a:bodyPr/>
          <a:lstStyle/>
          <a:p>
            <a:pPr>
              <a:defRPr/>
            </a:pPr>
            <a:r>
              <a:rPr lang="en-US" sz="3600" smtClean="0">
                <a:solidFill>
                  <a:srgbClr val="FFFF00"/>
                </a:solidFill>
              </a:rPr>
              <a:t>A daily diary study of sexual fantasies</a:t>
            </a:r>
            <a:br>
              <a:rPr lang="en-US" sz="3600" smtClean="0">
                <a:solidFill>
                  <a:srgbClr val="FFFF00"/>
                </a:solidFill>
              </a:rPr>
            </a:br>
            <a:r>
              <a:rPr lang="en-US" sz="2400" smtClean="0">
                <a:solidFill>
                  <a:srgbClr val="FFFF00"/>
                </a:solidFill>
              </a:rPr>
              <a:t>(Birnbaum, Mikulincer, &amp; Gillath, </a:t>
            </a:r>
            <a:r>
              <a:rPr lang="en-US" sz="2400" i="1" smtClean="0">
                <a:solidFill>
                  <a:srgbClr val="FFFF00"/>
                </a:solidFill>
              </a:rPr>
              <a:t>PSPB</a:t>
            </a:r>
            <a:r>
              <a:rPr lang="en-US" sz="2400" smtClean="0">
                <a:solidFill>
                  <a:srgbClr val="FFFF00"/>
                </a:solidFill>
              </a:rPr>
              <a:t>, 2011)</a:t>
            </a:r>
          </a:p>
        </p:txBody>
      </p:sp>
      <p:sp>
        <p:nvSpPr>
          <p:cNvPr id="147458" name="Rectangle 3"/>
          <p:cNvSpPr>
            <a:spLocks noGrp="1" noChangeArrowheads="1"/>
          </p:cNvSpPr>
          <p:nvPr>
            <p:ph type="body" idx="1"/>
          </p:nvPr>
        </p:nvSpPr>
        <p:spPr>
          <a:xfrm>
            <a:off x="231775" y="1266825"/>
            <a:ext cx="8680450" cy="5465763"/>
          </a:xfrm>
        </p:spPr>
        <p:txBody>
          <a:bodyPr/>
          <a:lstStyle/>
          <a:p>
            <a:r>
              <a:rPr lang="en-US" sz="2800" smtClean="0">
                <a:effectLst/>
                <a:latin typeface="Trebuchet MS" pitchFamily="34" charset="0"/>
              </a:rPr>
              <a:t>Young Israeli couples kept daily diaries concerning sexual fantasies and described aspects of their relationship functioning for 21 days. </a:t>
            </a:r>
          </a:p>
          <a:p>
            <a:r>
              <a:rPr lang="en-US" sz="2800" smtClean="0">
                <a:effectLst/>
                <a:latin typeface="Trebuchet MS" pitchFamily="34" charset="0"/>
              </a:rPr>
              <a:t>Avoidant attachment was related to sexual fantasies that emphasized non-intimacy, control of sexual interactions, and negative views of fantasy sexual partners. </a:t>
            </a:r>
          </a:p>
          <a:p>
            <a:r>
              <a:rPr lang="en-US" sz="2800" smtClean="0">
                <a:effectLst/>
                <a:latin typeface="Trebuchet MS" pitchFamily="34" charset="0"/>
              </a:rPr>
              <a:t>Anxious attachment was related to sexual fantasies that emphasized desires for closeness, perception of the self as weak and dependent, and perception of fantasy sexual partners as cruel and abusive.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457200" y="344488"/>
            <a:ext cx="8229600" cy="665162"/>
          </a:xfrm>
        </p:spPr>
        <p:txBody>
          <a:bodyPr/>
          <a:lstStyle/>
          <a:p>
            <a:pPr>
              <a:defRPr/>
            </a:pPr>
            <a:r>
              <a:rPr lang="en-US" sz="3600" dirty="0" smtClean="0">
                <a:solidFill>
                  <a:srgbClr val="FFFF00"/>
                </a:solidFill>
                <a:cs typeface="Times New Roman (Hebrew)" charset="-79"/>
              </a:rPr>
              <a:t>Attachment and caregiving</a:t>
            </a:r>
            <a:endParaRPr lang="en-US" sz="3600" dirty="0">
              <a:solidFill>
                <a:srgbClr val="FFFF00"/>
              </a:solidFill>
              <a:cs typeface="Times New Roman (Hebrew)" charset="-79"/>
            </a:endParaRPr>
          </a:p>
        </p:txBody>
      </p:sp>
      <p:sp>
        <p:nvSpPr>
          <p:cNvPr id="149506" name="Rectangle 3"/>
          <p:cNvSpPr>
            <a:spLocks noGrp="1" noChangeArrowheads="1"/>
          </p:cNvSpPr>
          <p:nvPr>
            <p:ph type="body" idx="1"/>
          </p:nvPr>
        </p:nvSpPr>
        <p:spPr>
          <a:xfrm>
            <a:off x="117475" y="1163638"/>
            <a:ext cx="8909050" cy="5414962"/>
          </a:xfrm>
        </p:spPr>
        <p:txBody>
          <a:bodyPr/>
          <a:lstStyle/>
          <a:p>
            <a:pPr>
              <a:spcBef>
                <a:spcPct val="40000"/>
              </a:spcBef>
            </a:pPr>
            <a:r>
              <a:rPr lang="en-US" sz="2600" smtClean="0">
                <a:effectLst/>
                <a:latin typeface="Tahoma" pitchFamily="34" charset="0"/>
                <a:cs typeface="Times New Roman" pitchFamily="18" charset="0"/>
              </a:rPr>
              <a:t>Many studies have shown that attachment anxiety and avoidance are related to deficits in caring for relationship partners and engaging in altruistic behavior more generally (e.g., Kunce &amp; Shaver, 1994; Gillath et al., 2005).</a:t>
            </a:r>
          </a:p>
          <a:p>
            <a:pPr>
              <a:spcBef>
                <a:spcPct val="40000"/>
              </a:spcBef>
            </a:pPr>
            <a:r>
              <a:rPr lang="en-US" sz="2600" smtClean="0">
                <a:effectLst/>
                <a:latin typeface="Tahoma" pitchFamily="34" charset="0"/>
                <a:cs typeface="Times New Roman" pitchFamily="18" charset="0"/>
              </a:rPr>
              <a:t>Anxious people tend to be self-focused when engaged in supposedly caring/altruistic actions, leading to intrusiveness, poor assessment of others’ actual needs, and personal distress. </a:t>
            </a:r>
          </a:p>
          <a:p>
            <a:pPr>
              <a:spcBef>
                <a:spcPct val="40000"/>
              </a:spcBef>
            </a:pPr>
            <a:r>
              <a:rPr lang="en-US" sz="2600" smtClean="0">
                <a:effectLst/>
                <a:latin typeface="Tahoma" pitchFamily="34" charset="0"/>
                <a:cs typeface="Times New Roman" pitchFamily="18" charset="0"/>
              </a:rPr>
              <a:t>Avoidant people tend to be less interested in helping others and to derogate needy others. They are relatively deficient in the domain of compassion and love.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431800"/>
            <a:ext cx="9144000" cy="1346200"/>
          </a:xfrm>
        </p:spPr>
        <p:txBody>
          <a:bodyPr/>
          <a:lstStyle/>
          <a:p>
            <a:pPr eaLnBrk="1" hangingPunct="1">
              <a:lnSpc>
                <a:spcPct val="90000"/>
              </a:lnSpc>
            </a:pPr>
            <a:r>
              <a:rPr lang="en-US" sz="3600" dirty="0" smtClean="0">
                <a:solidFill>
                  <a:srgbClr val="FFFF00"/>
                </a:solidFill>
                <a:latin typeface="Trebuchet MS" pitchFamily="34" charset="0"/>
              </a:rPr>
              <a:t>A current project: O</a:t>
            </a:r>
            <a:r>
              <a:rPr lang="en-US" sz="3600" dirty="0" smtClean="0">
                <a:solidFill>
                  <a:srgbClr val="FFFF00"/>
                </a:solidFill>
              </a:rPr>
              <a:t>vercoming ‘mental depletion’ when offering support to a partner </a:t>
            </a:r>
            <a:br>
              <a:rPr lang="en-US" sz="3600" dirty="0" smtClean="0">
                <a:solidFill>
                  <a:srgbClr val="FFFF00"/>
                </a:solidFill>
              </a:rPr>
            </a:br>
            <a:r>
              <a:rPr lang="en-US" sz="2800" dirty="0" smtClean="0">
                <a:solidFill>
                  <a:srgbClr val="FFFF00"/>
                </a:solidFill>
              </a:rPr>
              <a:t>(studied in Israel and in Davis: </a:t>
            </a:r>
            <a:r>
              <a:rPr lang="en-US" sz="2800" dirty="0" err="1" smtClean="0">
                <a:solidFill>
                  <a:srgbClr val="FFFF00"/>
                </a:solidFill>
              </a:rPr>
              <a:t>Mikulincer</a:t>
            </a:r>
            <a:r>
              <a:rPr lang="en-US" sz="2800" dirty="0" smtClean="0">
                <a:solidFill>
                  <a:srgbClr val="FFFF00"/>
                </a:solidFill>
              </a:rPr>
              <a:t>, Shaver, </a:t>
            </a:r>
            <a:r>
              <a:rPr lang="en-US" sz="2800" dirty="0" err="1" smtClean="0">
                <a:solidFill>
                  <a:srgbClr val="FFFF00"/>
                </a:solidFill>
              </a:rPr>
              <a:t>Sahdra</a:t>
            </a:r>
            <a:r>
              <a:rPr lang="en-US" sz="2800" dirty="0" smtClean="0">
                <a:solidFill>
                  <a:srgbClr val="FFFF00"/>
                </a:solidFill>
              </a:rPr>
              <a:t>, &amp; Bar-On, A&amp;HD, in press)</a:t>
            </a:r>
          </a:p>
        </p:txBody>
      </p:sp>
      <p:sp>
        <p:nvSpPr>
          <p:cNvPr id="1105923" name="Rectangle 3"/>
          <p:cNvSpPr>
            <a:spLocks noGrp="1" noChangeArrowheads="1"/>
          </p:cNvSpPr>
          <p:nvPr>
            <p:ph type="body" idx="1"/>
          </p:nvPr>
        </p:nvSpPr>
        <p:spPr>
          <a:xfrm>
            <a:off x="40753" y="2163028"/>
            <a:ext cx="9063037" cy="4568802"/>
          </a:xfrm>
        </p:spPr>
        <p:txBody>
          <a:bodyPr/>
          <a:lstStyle/>
          <a:p>
            <a:pPr eaLnBrk="1" hangingPunct="1">
              <a:lnSpc>
                <a:spcPct val="115000"/>
              </a:lnSpc>
            </a:pPr>
            <a:r>
              <a:rPr lang="en-US" sz="2400" dirty="0" smtClean="0">
                <a:latin typeface="Trebuchet MS" pitchFamily="34" charset="0"/>
              </a:rPr>
              <a:t>Both members of college-student couples (involved for at least 6 months) were invited to complete questionnaire measures on a website and participate in a lab experiment.</a:t>
            </a:r>
          </a:p>
          <a:p>
            <a:pPr eaLnBrk="1" hangingPunct="1">
              <a:lnSpc>
                <a:spcPct val="115000"/>
              </a:lnSpc>
            </a:pPr>
            <a:r>
              <a:rPr lang="en-US" sz="2400" dirty="0" smtClean="0">
                <a:effectLst/>
                <a:latin typeface="Trebuchet MS" pitchFamily="34" charset="0"/>
              </a:rPr>
              <a:t>Each partner independently entered a website from home or work and completed measures, including the Experiences in Close Relationship Scales (attachment anxiety and avoidance)</a:t>
            </a:r>
          </a:p>
          <a:p>
            <a:pPr eaLnBrk="1" hangingPunct="1">
              <a:lnSpc>
                <a:spcPct val="115000"/>
              </a:lnSpc>
            </a:pPr>
            <a:r>
              <a:rPr lang="en-US" sz="2400" dirty="0" smtClean="0">
                <a:effectLst/>
                <a:latin typeface="Trebuchet MS" pitchFamily="34" charset="0"/>
              </a:rPr>
              <a:t>Each partner provided names of people (other than their partner) who were their security providers (using the WHOTO Scale), as well as the names of unfamiliar people (from a list we provided)</a:t>
            </a:r>
            <a:endParaRPr lang="en-US"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355600"/>
            <a:ext cx="9144000" cy="577850"/>
          </a:xfrm>
        </p:spPr>
        <p:txBody>
          <a:bodyPr/>
          <a:lstStyle/>
          <a:p>
            <a:pPr eaLnBrk="1" hangingPunct="1">
              <a:lnSpc>
                <a:spcPct val="90000"/>
              </a:lnSpc>
              <a:defRPr/>
            </a:pPr>
            <a:r>
              <a:rPr lang="en-US" sz="3600" dirty="0" smtClean="0">
                <a:solidFill>
                  <a:srgbClr val="FFFF00"/>
                </a:solidFill>
                <a:latin typeface="Trebuchet MS" pitchFamily="34" charset="0"/>
              </a:rPr>
              <a:t>Methods</a:t>
            </a:r>
          </a:p>
        </p:txBody>
      </p:sp>
      <p:sp>
        <p:nvSpPr>
          <p:cNvPr id="1110019" name="Rectangle 3"/>
          <p:cNvSpPr>
            <a:spLocks noGrp="1" noChangeArrowheads="1"/>
          </p:cNvSpPr>
          <p:nvPr>
            <p:ph type="body" idx="1"/>
          </p:nvPr>
        </p:nvSpPr>
        <p:spPr>
          <a:xfrm>
            <a:off x="193675" y="971550"/>
            <a:ext cx="8794750" cy="5837238"/>
          </a:xfrm>
        </p:spPr>
        <p:txBody>
          <a:bodyPr/>
          <a:lstStyle/>
          <a:p>
            <a:pPr eaLnBrk="1" hangingPunct="1">
              <a:lnSpc>
                <a:spcPct val="115000"/>
              </a:lnSpc>
              <a:defRPr/>
            </a:pPr>
            <a:r>
              <a:rPr lang="en-US" sz="2400" smtClean="0">
                <a:latin typeface="Trebuchet MS" pitchFamily="34" charset="0"/>
              </a:rPr>
              <a:t>Couples came to the lab and were informed that they would be videotaped during an interaction in which one of them (whom we view as “the care-seeker”) disclosed a personal problem to the other (“the caregiver”). </a:t>
            </a:r>
          </a:p>
          <a:p>
            <a:pPr eaLnBrk="1" hangingPunct="1">
              <a:lnSpc>
                <a:spcPct val="115000"/>
              </a:lnSpc>
              <a:defRPr/>
            </a:pPr>
            <a:r>
              <a:rPr lang="en-US" sz="2400" smtClean="0">
                <a:latin typeface="Trebuchet MS" pitchFamily="34" charset="0"/>
              </a:rPr>
              <a:t>After the instructions, one experimenter took the “caregiver” to another room where security priming and cognitive depletion manipulations were applied. </a:t>
            </a:r>
          </a:p>
          <a:p>
            <a:pPr eaLnBrk="1" hangingPunct="1">
              <a:lnSpc>
                <a:spcPct val="115000"/>
              </a:lnSpc>
              <a:defRPr/>
            </a:pPr>
            <a:r>
              <a:rPr lang="en-US" sz="2400" smtClean="0">
                <a:latin typeface="Trebuchet MS" pitchFamily="34" charset="0"/>
              </a:rPr>
              <a:t>The second experimenter remained with the “care-seeker”  and asked him or her to think and write about any bothersome personal problem that he or she could discuss (except one that involved conflict with the partner).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228600" y="0"/>
            <a:ext cx="2133600" cy="213360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pic>
        <p:nvPicPr>
          <p:cNvPr id="46082" name="Picture 3" descr="moth-daught love"/>
          <p:cNvPicPr>
            <a:picLocks noChangeAspect="1" noChangeArrowheads="1"/>
          </p:cNvPicPr>
          <p:nvPr/>
        </p:nvPicPr>
        <p:blipFill>
          <a:blip r:embed="rId3"/>
          <a:srcRect l="5000" t="23245" r="10001" b="18643"/>
          <a:stretch>
            <a:fillRect/>
          </a:stretch>
        </p:blipFill>
        <p:spPr bwMode="auto">
          <a:xfrm>
            <a:off x="317500" y="76200"/>
            <a:ext cx="1924050" cy="1981200"/>
          </a:xfrm>
          <a:prstGeom prst="rect">
            <a:avLst/>
          </a:prstGeom>
          <a:solidFill>
            <a:schemeClr val="tx1"/>
          </a:solidFill>
          <a:ln w="9525">
            <a:noFill/>
            <a:miter lim="800000"/>
            <a:headEnd/>
            <a:tailEnd/>
          </a:ln>
        </p:spPr>
      </p:pic>
      <p:sp>
        <p:nvSpPr>
          <p:cNvPr id="823300" name="Rectangle 4"/>
          <p:cNvSpPr>
            <a:spLocks noGrp="1" noChangeArrowheads="1"/>
          </p:cNvSpPr>
          <p:nvPr>
            <p:ph type="title"/>
          </p:nvPr>
        </p:nvSpPr>
        <p:spPr>
          <a:xfrm>
            <a:off x="2651125" y="407988"/>
            <a:ext cx="5959475" cy="1522412"/>
          </a:xfrm>
          <a:effectLst>
            <a:outerShdw dist="17961" dir="2700000" algn="ctr" rotWithShape="0">
              <a:schemeClr val="bg1">
                <a:alpha val="50000"/>
              </a:schemeClr>
            </a:outerShdw>
          </a:effectLst>
        </p:spPr>
        <p:txBody>
          <a:bodyPr/>
          <a:lstStyle/>
          <a:p>
            <a:pPr eaLnBrk="1" hangingPunct="1">
              <a:defRPr/>
            </a:pPr>
            <a:r>
              <a:rPr lang="en-US" sz="4000" dirty="0" smtClean="0">
                <a:solidFill>
                  <a:srgbClr val="FFFF00"/>
                </a:solidFill>
                <a:effectLst/>
                <a:latin typeface="Trebuchet MS" pitchFamily="34" charset="0"/>
              </a:rPr>
              <a:t>Attachment theory</a:t>
            </a:r>
            <a:br>
              <a:rPr lang="en-US" sz="4000" dirty="0" smtClean="0">
                <a:solidFill>
                  <a:srgbClr val="FFFF00"/>
                </a:solidFill>
                <a:effectLst/>
                <a:latin typeface="Trebuchet MS" pitchFamily="34" charset="0"/>
              </a:rPr>
            </a:br>
            <a:r>
              <a:rPr lang="en-US" sz="4000" dirty="0" smtClean="0">
                <a:solidFill>
                  <a:srgbClr val="FFFF00"/>
                </a:solidFill>
                <a:effectLst/>
                <a:latin typeface="Trebuchet MS" pitchFamily="34" charset="0"/>
              </a:rPr>
              <a:t>distilled</a:t>
            </a:r>
          </a:p>
        </p:txBody>
      </p:sp>
      <p:sp>
        <p:nvSpPr>
          <p:cNvPr id="46084" name="Text Box 5"/>
          <p:cNvSpPr txBox="1">
            <a:spLocks noChangeArrowheads="1"/>
          </p:cNvSpPr>
          <p:nvPr/>
        </p:nvSpPr>
        <p:spPr bwMode="auto">
          <a:xfrm>
            <a:off x="152400" y="2168525"/>
            <a:ext cx="8915400" cy="4546600"/>
          </a:xfrm>
          <a:prstGeom prst="rect">
            <a:avLst/>
          </a:prstGeom>
          <a:noFill/>
          <a:ln w="9525">
            <a:noFill/>
            <a:miter lim="800000"/>
            <a:headEnd/>
            <a:tailEnd/>
          </a:ln>
        </p:spPr>
        <p:txBody>
          <a:bodyPr>
            <a:spAutoFit/>
          </a:bodyPr>
          <a:lstStyle/>
          <a:p>
            <a:pPr>
              <a:spcBef>
                <a:spcPct val="30000"/>
              </a:spcBef>
              <a:buClr>
                <a:srgbClr val="FF0000"/>
              </a:buClr>
              <a:buFont typeface="Wingdings" pitchFamily="2" charset="2"/>
              <a:buBlip>
                <a:blip r:embed="rId4"/>
              </a:buBlip>
            </a:pPr>
            <a:r>
              <a:rPr lang="en-US" sz="2400"/>
              <a:t>  Humans, especially infants, rely on </a:t>
            </a:r>
            <a:r>
              <a:rPr lang="en-US" sz="2400" u="sng"/>
              <a:t>attachment figures</a:t>
            </a:r>
            <a:r>
              <a:rPr lang="en-US" sz="2400"/>
              <a:t> for protection, support, and help with emotion regulation</a:t>
            </a:r>
          </a:p>
          <a:p>
            <a:pPr>
              <a:spcBef>
                <a:spcPct val="30000"/>
              </a:spcBef>
              <a:buClr>
                <a:srgbClr val="FF0000"/>
              </a:buClr>
              <a:buFont typeface="Wingdings" pitchFamily="2" charset="2"/>
              <a:buBlip>
                <a:blip r:embed="rId4"/>
              </a:buBlip>
            </a:pPr>
            <a:r>
              <a:rPr lang="en-US" sz="2400"/>
              <a:t>  The </a:t>
            </a:r>
            <a:r>
              <a:rPr lang="en-US" sz="2400" u="sng"/>
              <a:t>attachment behavioral system</a:t>
            </a:r>
            <a:r>
              <a:rPr lang="en-US" sz="2400"/>
              <a:t> is an evolved, innate regulator of proximity (hence of safety and safe exploration)</a:t>
            </a:r>
          </a:p>
          <a:p>
            <a:pPr>
              <a:spcBef>
                <a:spcPct val="30000"/>
              </a:spcBef>
              <a:buClr>
                <a:srgbClr val="FF0000"/>
              </a:buClr>
              <a:buFont typeface="Wingdings" pitchFamily="2" charset="2"/>
              <a:buBlip>
                <a:blip r:embed="rId4"/>
              </a:buBlip>
            </a:pPr>
            <a:r>
              <a:rPr lang="en-US" sz="2400"/>
              <a:t>  When threats abate, behavioral systems other than attachment (e.g., </a:t>
            </a:r>
            <a:r>
              <a:rPr lang="en-US" sz="2400" u="sng"/>
              <a:t>exploration</a:t>
            </a:r>
            <a:r>
              <a:rPr lang="en-US" sz="2400"/>
              <a:t>, </a:t>
            </a:r>
            <a:r>
              <a:rPr lang="en-US" sz="2400" u="sng"/>
              <a:t>caregiving</a:t>
            </a:r>
            <a:r>
              <a:rPr lang="en-US" sz="2400"/>
              <a:t>) can be activated, allowing a person to become more competent/autonomous</a:t>
            </a:r>
          </a:p>
          <a:p>
            <a:pPr>
              <a:spcBef>
                <a:spcPct val="30000"/>
              </a:spcBef>
              <a:buClr>
                <a:srgbClr val="FF0000"/>
              </a:buClr>
              <a:buFont typeface="Wingdings" pitchFamily="2" charset="2"/>
              <a:buBlip>
                <a:blip r:embed="rId4"/>
              </a:buBlip>
            </a:pPr>
            <a:r>
              <a:rPr lang="en-US" sz="2400"/>
              <a:t>  Attachment orientations, or “styles,” develop in relationships, resulting in systematic individual differences in attachment orientation:  </a:t>
            </a:r>
            <a:r>
              <a:rPr lang="en-US" sz="2400" b="1">
                <a:solidFill>
                  <a:srgbClr val="FFFF00"/>
                </a:solidFill>
              </a:rPr>
              <a:t>secure, anxious, avoidant, . . .</a:t>
            </a:r>
          </a:p>
          <a:p>
            <a:pPr>
              <a:spcBef>
                <a:spcPct val="30000"/>
              </a:spcBef>
              <a:buClr>
                <a:srgbClr val="FF0000"/>
              </a:buClr>
              <a:buFont typeface="Wingdings" pitchFamily="2" charset="2"/>
              <a:buBlip>
                <a:blip r:embed="rId4"/>
              </a:buBlip>
            </a:pPr>
            <a:r>
              <a:rPr lang="en-US" sz="2400"/>
              <a:t>  The theory applies from “the cradle to the grave” (Bowlby)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4">
                                            <p:txEl>
                                              <p:pRg st="0" end="0"/>
                                            </p:txEl>
                                          </p:spTgt>
                                        </p:tgtEl>
                                        <p:attrNameLst>
                                          <p:attrName>ppt_c</p:attrName>
                                        </p:attrNameLst>
                                      </p:cBhvr>
                                      <p:to>
                                        <a:srgbClr val="00FF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4">
                                            <p:txEl>
                                              <p:pRg st="1" end="1"/>
                                            </p:txEl>
                                          </p:spTgt>
                                        </p:tgtEl>
                                        <p:attrNameLst>
                                          <p:attrName>ppt_c</p:attrName>
                                        </p:attrNameLst>
                                      </p:cBhvr>
                                      <p:to>
                                        <a:srgbClr val="00FF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6084">
                                            <p:txEl>
                                              <p:pRg st="2" end="2"/>
                                            </p:txEl>
                                          </p:spTgt>
                                        </p:tgtEl>
                                        <p:attrNameLst>
                                          <p:attrName>ppt_c</p:attrName>
                                        </p:attrNameLst>
                                      </p:cBhvr>
                                      <p:to>
                                        <a:srgbClr val="00FF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6084">
                                            <p:txEl>
                                              <p:pRg st="3" end="3"/>
                                            </p:txEl>
                                          </p:spTgt>
                                        </p:tgtEl>
                                        <p:attrNameLst>
                                          <p:attrName>ppt_c</p:attrName>
                                        </p:attrNameLst>
                                      </p:cBhvr>
                                      <p:to>
                                        <a:srgbClr val="00FF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ctrTitle" idx="4294967295"/>
          </p:nvPr>
        </p:nvSpPr>
        <p:spPr>
          <a:xfrm>
            <a:off x="0" y="393700"/>
            <a:ext cx="9144000" cy="577850"/>
          </a:xfrm>
        </p:spPr>
        <p:txBody>
          <a:bodyPr/>
          <a:lstStyle/>
          <a:p>
            <a:pPr eaLnBrk="1" hangingPunct="1">
              <a:lnSpc>
                <a:spcPct val="90000"/>
              </a:lnSpc>
              <a:defRPr/>
            </a:pPr>
            <a:r>
              <a:rPr lang="en-US" sz="3600" dirty="0" smtClean="0">
                <a:solidFill>
                  <a:srgbClr val="FFFF00"/>
                </a:solidFill>
                <a:latin typeface="Trebuchet MS" pitchFamily="34" charset="0"/>
              </a:rPr>
              <a:t>Methods (continued)</a:t>
            </a:r>
          </a:p>
        </p:txBody>
      </p:sp>
      <p:sp>
        <p:nvSpPr>
          <p:cNvPr id="155650" name="Rectangle 3"/>
          <p:cNvSpPr>
            <a:spLocks noGrp="1" noChangeArrowheads="1"/>
          </p:cNvSpPr>
          <p:nvPr>
            <p:ph type="body" idx="1"/>
          </p:nvPr>
        </p:nvSpPr>
        <p:spPr>
          <a:xfrm>
            <a:off x="117475" y="1316257"/>
            <a:ext cx="8870950" cy="5338763"/>
          </a:xfrm>
        </p:spPr>
        <p:txBody>
          <a:bodyPr/>
          <a:lstStyle/>
          <a:p>
            <a:pPr eaLnBrk="1" hangingPunct="1">
              <a:lnSpc>
                <a:spcPct val="115000"/>
              </a:lnSpc>
            </a:pPr>
            <a:r>
              <a:rPr lang="en-US" sz="2800" dirty="0" smtClean="0">
                <a:effectLst/>
                <a:latin typeface="Trebuchet MS" pitchFamily="34" charset="0"/>
              </a:rPr>
              <a:t>Caregivers performed a </a:t>
            </a:r>
            <a:r>
              <a:rPr lang="en-US" sz="2800" dirty="0" err="1" smtClean="0">
                <a:effectLst/>
                <a:latin typeface="Trebuchet MS" pitchFamily="34" charset="0"/>
              </a:rPr>
              <a:t>Stroop</a:t>
            </a:r>
            <a:r>
              <a:rPr lang="en-US" sz="2800" dirty="0" smtClean="0">
                <a:effectLst/>
                <a:latin typeface="Trebuchet MS" pitchFamily="34" charset="0"/>
              </a:rPr>
              <a:t> color-naming task during which they were randomly assigned to one of two priming conditions:</a:t>
            </a:r>
          </a:p>
          <a:p>
            <a:pPr lvl="1" eaLnBrk="1" hangingPunct="1">
              <a:lnSpc>
                <a:spcPct val="115000"/>
              </a:lnSpc>
            </a:pPr>
            <a:r>
              <a:rPr lang="en-US" i="1" dirty="0" smtClean="0">
                <a:solidFill>
                  <a:srgbClr val="FFFF00"/>
                </a:solidFill>
                <a:effectLst/>
                <a:latin typeface="Trebuchet MS" pitchFamily="34" charset="0"/>
              </a:rPr>
              <a:t>Security Priming</a:t>
            </a:r>
            <a:r>
              <a:rPr lang="en-US" dirty="0" smtClean="0">
                <a:effectLst/>
                <a:latin typeface="Trebuchet MS" pitchFamily="34" charset="0"/>
              </a:rPr>
              <a:t>: Subliminal exposure (for 20 milliseconds on each trial) to names of security providers nominated in the WHOTO questionnaire (not including the romantic partner).</a:t>
            </a:r>
          </a:p>
          <a:p>
            <a:pPr lvl="1" eaLnBrk="1" hangingPunct="1">
              <a:lnSpc>
                <a:spcPct val="115000"/>
              </a:lnSpc>
            </a:pPr>
            <a:r>
              <a:rPr lang="en-US" dirty="0" smtClean="0">
                <a:effectLst/>
                <a:latin typeface="Trebuchet MS" pitchFamily="34" charset="0"/>
              </a:rPr>
              <a:t> </a:t>
            </a:r>
            <a:r>
              <a:rPr lang="en-US" i="1" dirty="0" smtClean="0">
                <a:solidFill>
                  <a:srgbClr val="FFFF00"/>
                </a:solidFill>
                <a:effectLst/>
                <a:latin typeface="Trebuchet MS" pitchFamily="34" charset="0"/>
              </a:rPr>
              <a:t>Neutral Priming</a:t>
            </a:r>
            <a:r>
              <a:rPr lang="en-US" dirty="0" smtClean="0">
                <a:effectLst/>
                <a:latin typeface="Trebuchet MS" pitchFamily="34" charset="0"/>
              </a:rPr>
              <a:t>: Subliminal exposure to names of unfamiliar persons.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469900"/>
            <a:ext cx="9144000" cy="577850"/>
          </a:xfrm>
        </p:spPr>
        <p:txBody>
          <a:bodyPr/>
          <a:lstStyle/>
          <a:p>
            <a:pPr eaLnBrk="1" hangingPunct="1">
              <a:lnSpc>
                <a:spcPct val="90000"/>
              </a:lnSpc>
            </a:pPr>
            <a:r>
              <a:rPr lang="en-US" sz="3600" dirty="0" smtClean="0">
                <a:solidFill>
                  <a:srgbClr val="FFFF00"/>
                </a:solidFill>
                <a:effectLst/>
                <a:latin typeface="Trebuchet MS" pitchFamily="34" charset="0"/>
              </a:rPr>
              <a:t>Methods (continued)</a:t>
            </a:r>
            <a:endParaRPr lang="en-US" sz="3600" dirty="0" smtClean="0">
              <a:solidFill>
                <a:srgbClr val="FFFF00"/>
              </a:solidFill>
              <a:effectLst/>
            </a:endParaRPr>
          </a:p>
        </p:txBody>
      </p:sp>
      <p:sp>
        <p:nvSpPr>
          <p:cNvPr id="157698" name="Rectangle 3"/>
          <p:cNvSpPr>
            <a:spLocks noGrp="1" noChangeArrowheads="1"/>
          </p:cNvSpPr>
          <p:nvPr>
            <p:ph type="body" idx="1"/>
          </p:nvPr>
        </p:nvSpPr>
        <p:spPr>
          <a:xfrm>
            <a:off x="117475" y="1239838"/>
            <a:ext cx="8870950" cy="5068887"/>
          </a:xfrm>
        </p:spPr>
        <p:txBody>
          <a:bodyPr/>
          <a:lstStyle/>
          <a:p>
            <a:pPr eaLnBrk="1" hangingPunct="1">
              <a:lnSpc>
                <a:spcPct val="115000"/>
              </a:lnSpc>
            </a:pPr>
            <a:r>
              <a:rPr lang="en-US" sz="2800" smtClean="0">
                <a:effectLst/>
                <a:latin typeface="Trebuchet MS" pitchFamily="34" charset="0"/>
              </a:rPr>
              <a:t>Half of the caregivers in each priming condition were asked to state aloud the color of a word as it appeared on the computer screen (e.g., the word GREEN printed in blue). This procedure is known to create cognitive depletion (mental fatigue). </a:t>
            </a:r>
          </a:p>
          <a:p>
            <a:pPr eaLnBrk="1" hangingPunct="1">
              <a:lnSpc>
                <a:spcPct val="115000"/>
              </a:lnSpc>
            </a:pPr>
            <a:r>
              <a:rPr lang="en-US" sz="2800" smtClean="0">
                <a:effectLst/>
                <a:latin typeface="Trebuchet MS" pitchFamily="34" charset="0"/>
              </a:rPr>
              <a:t>The other half of the caregivers were asked to state aloud the color of a word which also named the color, which did not require overriding automatic responses and hence did not result in depletion.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508000"/>
            <a:ext cx="9144000" cy="577850"/>
          </a:xfrm>
        </p:spPr>
        <p:txBody>
          <a:bodyPr/>
          <a:lstStyle/>
          <a:p>
            <a:pPr eaLnBrk="1" hangingPunct="1">
              <a:lnSpc>
                <a:spcPct val="90000"/>
              </a:lnSpc>
            </a:pPr>
            <a:r>
              <a:rPr lang="en-US" sz="3600" smtClean="0">
                <a:solidFill>
                  <a:srgbClr val="FFFF00"/>
                </a:solidFill>
                <a:effectLst/>
                <a:latin typeface="Trebuchet MS" pitchFamily="34" charset="0"/>
              </a:rPr>
              <a:t>Methods (continued)</a:t>
            </a:r>
          </a:p>
        </p:txBody>
      </p:sp>
      <p:sp>
        <p:nvSpPr>
          <p:cNvPr id="159746" name="Rectangle 3"/>
          <p:cNvSpPr>
            <a:spLocks noGrp="1" noChangeArrowheads="1"/>
          </p:cNvSpPr>
          <p:nvPr>
            <p:ph type="body" idx="1"/>
          </p:nvPr>
        </p:nvSpPr>
        <p:spPr>
          <a:xfrm>
            <a:off x="155575" y="1201738"/>
            <a:ext cx="8988425" cy="5875337"/>
          </a:xfrm>
        </p:spPr>
        <p:txBody>
          <a:bodyPr/>
          <a:lstStyle/>
          <a:p>
            <a:pPr eaLnBrk="1" hangingPunct="1">
              <a:lnSpc>
                <a:spcPct val="115000"/>
              </a:lnSpc>
            </a:pPr>
            <a:r>
              <a:rPr lang="en-US" sz="2800" smtClean="0">
                <a:effectLst/>
                <a:latin typeface="Trebuchet MS" pitchFamily="34" charset="0"/>
              </a:rPr>
              <a:t>Following these manipulations, couple members were reunited and videotaped while they talked (for 10 minutes) about the problem the care-seeker wished to discuss.</a:t>
            </a:r>
          </a:p>
          <a:p>
            <a:pPr eaLnBrk="1" hangingPunct="1">
              <a:lnSpc>
                <a:spcPct val="115000"/>
              </a:lnSpc>
            </a:pPr>
            <a:r>
              <a:rPr lang="en-US" sz="2800" smtClean="0">
                <a:effectLst/>
                <a:latin typeface="Trebuchet MS" pitchFamily="34" charset="0"/>
              </a:rPr>
              <a:t>Two independent judges, blind to questionnaire measures and experimental conditions provided the following ratings:</a:t>
            </a:r>
          </a:p>
          <a:p>
            <a:pPr lvl="1" eaLnBrk="1" hangingPunct="1">
              <a:lnSpc>
                <a:spcPct val="115000"/>
              </a:lnSpc>
            </a:pPr>
            <a:r>
              <a:rPr lang="en-US" sz="2400" smtClean="0">
                <a:effectLst/>
                <a:latin typeface="Trebuchet MS" pitchFamily="34" charset="0"/>
              </a:rPr>
              <a:t>Caregivers’ responsiveness (listening, understanding, supporting, soothing) </a:t>
            </a:r>
          </a:p>
          <a:p>
            <a:pPr lvl="1" eaLnBrk="1" hangingPunct="1">
              <a:lnSpc>
                <a:spcPct val="115000"/>
              </a:lnSpc>
            </a:pPr>
            <a:r>
              <a:rPr lang="en-US" sz="2400" smtClean="0">
                <a:effectLst/>
                <a:latin typeface="Trebuchet MS" pitchFamily="34" charset="0"/>
              </a:rPr>
              <a:t>Caregivers’ dismissing/withdrawal behavior</a:t>
            </a:r>
          </a:p>
          <a:p>
            <a:pPr lvl="1" eaLnBrk="1" hangingPunct="1">
              <a:lnSpc>
                <a:spcPct val="115000"/>
              </a:lnSpc>
            </a:pPr>
            <a:r>
              <a:rPr lang="en-US" sz="2400" smtClean="0">
                <a:effectLst/>
                <a:latin typeface="Trebuchet MS" pitchFamily="34" charset="0"/>
              </a:rPr>
              <a:t>Caregivers’ criticism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431635"/>
            <a:ext cx="9144000" cy="577850"/>
          </a:xfrm>
        </p:spPr>
        <p:txBody>
          <a:bodyPr/>
          <a:lstStyle/>
          <a:p>
            <a:pPr eaLnBrk="1" hangingPunct="1">
              <a:lnSpc>
                <a:spcPct val="90000"/>
              </a:lnSpc>
              <a:defRPr/>
            </a:pPr>
            <a:r>
              <a:rPr lang="en-US" sz="3600" dirty="0" smtClean="0">
                <a:solidFill>
                  <a:srgbClr val="FFFF00"/>
                </a:solidFill>
              </a:rPr>
              <a:t>Results</a:t>
            </a:r>
          </a:p>
        </p:txBody>
      </p:sp>
      <p:sp>
        <p:nvSpPr>
          <p:cNvPr id="1122307" name="Rectangle 3"/>
          <p:cNvSpPr>
            <a:spLocks noGrp="1" noChangeArrowheads="1"/>
          </p:cNvSpPr>
          <p:nvPr>
            <p:ph type="body" idx="1"/>
          </p:nvPr>
        </p:nvSpPr>
        <p:spPr>
          <a:xfrm>
            <a:off x="117475" y="1162293"/>
            <a:ext cx="9026525" cy="5070272"/>
          </a:xfrm>
        </p:spPr>
        <p:txBody>
          <a:bodyPr/>
          <a:lstStyle/>
          <a:p>
            <a:pPr eaLnBrk="1" hangingPunct="1">
              <a:lnSpc>
                <a:spcPct val="115000"/>
              </a:lnSpc>
            </a:pPr>
            <a:r>
              <a:rPr lang="en-US" sz="2800" dirty="0" smtClean="0">
                <a:latin typeface="Trebuchet MS" pitchFamily="34" charset="0"/>
              </a:rPr>
              <a:t>There were significant main effects of priming and cognitive depletion: Security priming increased responsiveness, and cognitive depletion reduced it.</a:t>
            </a:r>
          </a:p>
          <a:p>
            <a:pPr eaLnBrk="1" hangingPunct="1">
              <a:lnSpc>
                <a:spcPct val="115000"/>
              </a:lnSpc>
            </a:pPr>
            <a:r>
              <a:rPr lang="en-US" sz="2800" dirty="0" smtClean="0">
                <a:latin typeface="Trebuchet MS" pitchFamily="34" charset="0"/>
              </a:rPr>
              <a:t>There was also, as predicted, a significant priming-by-depletion interaction, such that security priming erased the negative effects of depletion.  </a:t>
            </a:r>
          </a:p>
          <a:p>
            <a:pPr eaLnBrk="1" hangingPunct="1">
              <a:lnSpc>
                <a:spcPct val="115000"/>
              </a:lnSpc>
            </a:pPr>
            <a:r>
              <a:rPr lang="en-US" sz="2800" dirty="0" smtClean="0">
                <a:latin typeface="Trebuchet MS" pitchFamily="34" charset="0"/>
              </a:rPr>
              <a:t>The main effects and the priming-by-depletion interaction were significant in both the American and Israeli samples.</a:t>
            </a:r>
          </a:p>
          <a:p>
            <a:pPr eaLnBrk="1" hangingPunct="1">
              <a:lnSpc>
                <a:spcPct val="115000"/>
              </a:lnSpc>
            </a:pPr>
            <a:r>
              <a:rPr lang="en-US" sz="2800" dirty="0" smtClean="0">
                <a:latin typeface="Trebuchet MS" pitchFamily="34" charset="0"/>
              </a:rPr>
              <a:t>The following slides show the interaction.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77788" y="327025"/>
            <a:ext cx="8953500" cy="1143000"/>
          </a:xfrm>
        </p:spPr>
        <p:txBody>
          <a:bodyPr/>
          <a:lstStyle/>
          <a:p>
            <a:pPr eaLnBrk="1" hangingPunct="1">
              <a:lnSpc>
                <a:spcPct val="90000"/>
              </a:lnSpc>
            </a:pPr>
            <a:r>
              <a:rPr lang="en-US" sz="2400" b="1" smtClean="0">
                <a:solidFill>
                  <a:srgbClr val="FFFF00"/>
                </a:solidFill>
              </a:rPr>
              <a:t>Means of caregiver’s responsiveness in the total sample, broken down by priming and depletion conditions</a:t>
            </a:r>
          </a:p>
        </p:txBody>
      </p:sp>
      <p:graphicFrame>
        <p:nvGraphicFramePr>
          <p:cNvPr id="83980" name="Object 12"/>
          <p:cNvGraphicFramePr>
            <a:graphicFrameLocks noGrp="1" noChangeAspect="1"/>
          </p:cNvGraphicFramePr>
          <p:nvPr>
            <p:ph idx="1"/>
          </p:nvPr>
        </p:nvGraphicFramePr>
        <p:xfrm>
          <a:off x="885825" y="1833563"/>
          <a:ext cx="7181850" cy="4667250"/>
        </p:xfrm>
        <a:graphic>
          <a:graphicData uri="http://schemas.openxmlformats.org/presentationml/2006/ole">
            <mc:AlternateContent xmlns:mc="http://schemas.openxmlformats.org/markup-compatibility/2006">
              <mc:Choice xmlns:v="urn:schemas-microsoft-com:vml" Requires="v">
                <p:oleObj spid="_x0000_s83993" name="תרשים" r:id="rId4" imgW="6096000" imgH="4067251" progId="MSGraph.Chart.8">
                  <p:embed followColorScheme="full"/>
                </p:oleObj>
              </mc:Choice>
              <mc:Fallback>
                <p:oleObj name="תרשים" r:id="rId4" imgW="6096000" imgH="4067251" progId="MSGraph.Chart.8">
                  <p:embed followColorScheme="full"/>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833563"/>
                        <a:ext cx="71818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82" name="Text Box 4"/>
          <p:cNvSpPr txBox="1">
            <a:spLocks noChangeArrowheads="1"/>
          </p:cNvSpPr>
          <p:nvPr/>
        </p:nvSpPr>
        <p:spPr bwMode="auto">
          <a:xfrm>
            <a:off x="2306638" y="6232525"/>
            <a:ext cx="2917825" cy="366713"/>
          </a:xfrm>
          <a:prstGeom prst="rect">
            <a:avLst/>
          </a:prstGeom>
          <a:noFill/>
          <a:ln w="9525">
            <a:noFill/>
            <a:miter lim="800000"/>
            <a:headEnd/>
            <a:tailEnd/>
          </a:ln>
        </p:spPr>
        <p:txBody>
          <a:bodyPr>
            <a:spAutoFit/>
          </a:bodyPr>
          <a:lstStyle/>
          <a:p>
            <a:pPr>
              <a:spcBef>
                <a:spcPct val="50000"/>
              </a:spcBef>
            </a:pPr>
            <a:r>
              <a:rPr lang="en-US" i="1"/>
              <a:t>F</a:t>
            </a:r>
            <a:r>
              <a:rPr lang="en-US"/>
              <a:t>(1, 205) = 6.09, </a:t>
            </a:r>
            <a:r>
              <a:rPr lang="en-US" i="1"/>
              <a:t>p</a:t>
            </a:r>
            <a:r>
              <a:rPr lang="en-US"/>
              <a:t> &lt; .01</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p:txBody>
          <a:bodyPr/>
          <a:lstStyle/>
          <a:p>
            <a:pPr eaLnBrk="1" hangingPunct="1">
              <a:lnSpc>
                <a:spcPct val="90000"/>
              </a:lnSpc>
            </a:pPr>
            <a:r>
              <a:rPr lang="en-US" sz="2400" b="1" smtClean="0">
                <a:solidFill>
                  <a:srgbClr val="FFFF00"/>
                </a:solidFill>
              </a:rPr>
              <a:t>Means of caregiver’s responsiveness in the American sample according to priming and depletion conditions</a:t>
            </a:r>
          </a:p>
        </p:txBody>
      </p:sp>
      <p:graphicFrame>
        <p:nvGraphicFramePr>
          <p:cNvPr id="85004" name="Object 12"/>
          <p:cNvGraphicFramePr>
            <a:graphicFrameLocks noGrp="1" noChangeAspect="1"/>
          </p:cNvGraphicFramePr>
          <p:nvPr>
            <p:ph idx="1"/>
          </p:nvPr>
        </p:nvGraphicFramePr>
        <p:xfrm>
          <a:off x="885825" y="1833563"/>
          <a:ext cx="7181850" cy="4667250"/>
        </p:xfrm>
        <a:graphic>
          <a:graphicData uri="http://schemas.openxmlformats.org/presentationml/2006/ole">
            <mc:AlternateContent xmlns:mc="http://schemas.openxmlformats.org/markup-compatibility/2006">
              <mc:Choice xmlns:v="urn:schemas-microsoft-com:vml" Requires="v">
                <p:oleObj spid="_x0000_s85017" name="תרשים" r:id="rId4" imgW="6096000" imgH="4067251" progId="MSGraph.Chart.8">
                  <p:embed followColorScheme="full"/>
                </p:oleObj>
              </mc:Choice>
              <mc:Fallback>
                <p:oleObj name="תרשים" r:id="rId4" imgW="6096000" imgH="4067251" progId="MSGraph.Chart.8">
                  <p:embed followColorScheme="full"/>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833563"/>
                        <a:ext cx="71818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6" name="Text Box 4"/>
          <p:cNvSpPr txBox="1">
            <a:spLocks noChangeArrowheads="1"/>
          </p:cNvSpPr>
          <p:nvPr/>
        </p:nvSpPr>
        <p:spPr bwMode="auto">
          <a:xfrm>
            <a:off x="2306638" y="6232525"/>
            <a:ext cx="2917825" cy="366713"/>
          </a:xfrm>
          <a:prstGeom prst="rect">
            <a:avLst/>
          </a:prstGeom>
          <a:noFill/>
          <a:ln w="9525">
            <a:noFill/>
            <a:miter lim="800000"/>
            <a:headEnd/>
            <a:tailEnd/>
          </a:ln>
        </p:spPr>
        <p:txBody>
          <a:bodyPr>
            <a:spAutoFit/>
          </a:bodyPr>
          <a:lstStyle/>
          <a:p>
            <a:pPr>
              <a:spcBef>
                <a:spcPct val="50000"/>
              </a:spcBef>
            </a:pPr>
            <a:r>
              <a:rPr lang="en-US" i="1"/>
              <a:t>F</a:t>
            </a:r>
            <a:r>
              <a:rPr lang="en-US"/>
              <a:t>(1, 127) = 3.93, </a:t>
            </a:r>
            <a:r>
              <a:rPr lang="en-US" i="1"/>
              <a:t>p</a:t>
            </a:r>
            <a:r>
              <a:rPr lang="en-US"/>
              <a:t> &lt; .05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p:txBody>
          <a:bodyPr/>
          <a:lstStyle/>
          <a:p>
            <a:pPr eaLnBrk="1" hangingPunct="1">
              <a:lnSpc>
                <a:spcPct val="90000"/>
              </a:lnSpc>
            </a:pPr>
            <a:r>
              <a:rPr lang="en-US" sz="2400" b="1" smtClean="0">
                <a:solidFill>
                  <a:srgbClr val="FFFF00"/>
                </a:solidFill>
              </a:rPr>
              <a:t>Means of caregiver’s responsiveness in the Israeli sample according to priming and depletion conditions</a:t>
            </a:r>
          </a:p>
        </p:txBody>
      </p:sp>
      <p:graphicFrame>
        <p:nvGraphicFramePr>
          <p:cNvPr id="86028" name="Object 12"/>
          <p:cNvGraphicFramePr>
            <a:graphicFrameLocks noGrp="1" noChangeAspect="1"/>
          </p:cNvGraphicFramePr>
          <p:nvPr>
            <p:ph idx="1"/>
          </p:nvPr>
        </p:nvGraphicFramePr>
        <p:xfrm>
          <a:off x="885825" y="1833563"/>
          <a:ext cx="7181850" cy="4667250"/>
        </p:xfrm>
        <a:graphic>
          <a:graphicData uri="http://schemas.openxmlformats.org/presentationml/2006/ole">
            <mc:AlternateContent xmlns:mc="http://schemas.openxmlformats.org/markup-compatibility/2006">
              <mc:Choice xmlns:v="urn:schemas-microsoft-com:vml" Requires="v">
                <p:oleObj spid="_x0000_s86041" name="תרשים" r:id="rId4" imgW="6096000" imgH="4067251" progId="MSGraph.Chart.8">
                  <p:embed followColorScheme="full"/>
                </p:oleObj>
              </mc:Choice>
              <mc:Fallback>
                <p:oleObj name="תרשים" r:id="rId4" imgW="6096000" imgH="4067251" progId="MSGraph.Chart.8">
                  <p:embed followColorScheme="full"/>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833563"/>
                        <a:ext cx="71818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30" name="Text Box 4"/>
          <p:cNvSpPr txBox="1">
            <a:spLocks noChangeArrowheads="1"/>
          </p:cNvSpPr>
          <p:nvPr/>
        </p:nvSpPr>
        <p:spPr bwMode="auto">
          <a:xfrm>
            <a:off x="2306638" y="6232525"/>
            <a:ext cx="2917825" cy="366713"/>
          </a:xfrm>
          <a:prstGeom prst="rect">
            <a:avLst/>
          </a:prstGeom>
          <a:noFill/>
          <a:ln w="9525">
            <a:noFill/>
            <a:miter lim="800000"/>
            <a:headEnd/>
            <a:tailEnd/>
          </a:ln>
        </p:spPr>
        <p:txBody>
          <a:bodyPr>
            <a:spAutoFit/>
          </a:bodyPr>
          <a:lstStyle/>
          <a:p>
            <a:pPr>
              <a:spcBef>
                <a:spcPct val="50000"/>
              </a:spcBef>
            </a:pPr>
            <a:r>
              <a:rPr lang="en-US" i="1"/>
              <a:t>F</a:t>
            </a:r>
            <a:r>
              <a:rPr lang="en-US"/>
              <a:t>(1, 127) = 4.21, </a:t>
            </a:r>
            <a:r>
              <a:rPr lang="en-US" i="1"/>
              <a:t>p</a:t>
            </a:r>
            <a:r>
              <a:rPr lang="en-US"/>
              <a:t> &lt; .05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0386" name="Rectangle 2"/>
          <p:cNvSpPr>
            <a:spLocks noGrp="1" noChangeArrowheads="1"/>
          </p:cNvSpPr>
          <p:nvPr>
            <p:ph type="ctrTitle" idx="4294967295"/>
          </p:nvPr>
        </p:nvSpPr>
        <p:spPr>
          <a:xfrm>
            <a:off x="0" y="241385"/>
            <a:ext cx="9144000" cy="577850"/>
          </a:xfrm>
        </p:spPr>
        <p:txBody>
          <a:bodyPr/>
          <a:lstStyle/>
          <a:p>
            <a:pPr eaLnBrk="1" hangingPunct="1">
              <a:lnSpc>
                <a:spcPct val="90000"/>
              </a:lnSpc>
              <a:defRPr/>
            </a:pPr>
            <a:r>
              <a:rPr lang="en-US" sz="3600" dirty="0" smtClean="0">
                <a:solidFill>
                  <a:srgbClr val="FFFF00"/>
                </a:solidFill>
              </a:rPr>
              <a:t>Findings for Dispositional Measures</a:t>
            </a:r>
          </a:p>
        </p:txBody>
      </p:sp>
      <p:sp>
        <p:nvSpPr>
          <p:cNvPr id="173058" name="Rectangle 3"/>
          <p:cNvSpPr>
            <a:spLocks noGrp="1" noChangeArrowheads="1"/>
          </p:cNvSpPr>
          <p:nvPr>
            <p:ph type="body" idx="1"/>
          </p:nvPr>
        </p:nvSpPr>
        <p:spPr>
          <a:xfrm>
            <a:off x="74613" y="740650"/>
            <a:ext cx="9144000" cy="6117350"/>
          </a:xfrm>
        </p:spPr>
        <p:txBody>
          <a:bodyPr/>
          <a:lstStyle/>
          <a:p>
            <a:pPr eaLnBrk="1" hangingPunct="1">
              <a:lnSpc>
                <a:spcPct val="120000"/>
              </a:lnSpc>
              <a:spcBef>
                <a:spcPct val="70000"/>
              </a:spcBef>
            </a:pPr>
            <a:r>
              <a:rPr lang="en-US" sz="2600" dirty="0" smtClean="0">
                <a:effectLst/>
                <a:latin typeface="Trebuchet MS" pitchFamily="34" charset="0"/>
              </a:rPr>
              <a:t>The higher a caregiver’s anxious or avoidant attachment, the lower his or her responsiveness to a partner’s disclosure. And the higher a caregiver’s self-control or self-esteem, the higher his or her responsiveness. </a:t>
            </a:r>
          </a:p>
          <a:p>
            <a:pPr eaLnBrk="1" hangingPunct="1">
              <a:lnSpc>
                <a:spcPct val="120000"/>
              </a:lnSpc>
              <a:spcBef>
                <a:spcPct val="70000"/>
              </a:spcBef>
            </a:pPr>
            <a:r>
              <a:rPr lang="en-US" sz="2600" dirty="0" smtClean="0">
                <a:effectLst/>
                <a:latin typeface="Trebuchet MS" pitchFamily="34" charset="0"/>
              </a:rPr>
              <a:t>The same results were obtained in both countries.</a:t>
            </a:r>
          </a:p>
          <a:p>
            <a:pPr eaLnBrk="1" hangingPunct="1">
              <a:lnSpc>
                <a:spcPct val="120000"/>
              </a:lnSpc>
              <a:spcBef>
                <a:spcPct val="70000"/>
              </a:spcBef>
            </a:pPr>
            <a:r>
              <a:rPr lang="en-US" sz="2600" dirty="0" smtClean="0">
                <a:effectLst/>
                <a:latin typeface="Trebuchet MS" pitchFamily="34" charset="0"/>
              </a:rPr>
              <a:t>Conclusion: Security priming, even in a lab setting, can overcome a barrier to responsive support of a partner who is disclosing a distressing problem, but this doesn’t erase individual differences. </a:t>
            </a:r>
          </a:p>
          <a:p>
            <a:pPr eaLnBrk="1" hangingPunct="1">
              <a:lnSpc>
                <a:spcPct val="120000"/>
              </a:lnSpc>
              <a:spcBef>
                <a:spcPct val="70000"/>
              </a:spcBef>
            </a:pPr>
            <a:r>
              <a:rPr lang="en-US" sz="2600" dirty="0" smtClean="0">
                <a:effectLst/>
                <a:latin typeface="Trebuchet MS" pitchFamily="34" charset="0"/>
              </a:rPr>
              <a:t>Looking ahead to Mario’s talk: It contains many more applied/clinical studies.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spect="1" noChangeArrowheads="1"/>
          </p:cNvPicPr>
          <p:nvPr/>
        </p:nvPicPr>
        <p:blipFill>
          <a:blip r:embed="rId3"/>
          <a:srcRect/>
          <a:stretch>
            <a:fillRect/>
          </a:stretch>
        </p:blipFill>
        <p:spPr bwMode="auto">
          <a:xfrm>
            <a:off x="731838" y="1893380"/>
            <a:ext cx="3159125" cy="4070350"/>
          </a:xfrm>
          <a:prstGeom prst="rect">
            <a:avLst/>
          </a:prstGeom>
          <a:noFill/>
          <a:ln w="9525">
            <a:noFill/>
            <a:miter lim="800000"/>
            <a:headEnd/>
            <a:tailEnd/>
          </a:ln>
        </p:spPr>
      </p:pic>
      <p:grpSp>
        <p:nvGrpSpPr>
          <p:cNvPr id="175106" name="Group 3"/>
          <p:cNvGrpSpPr>
            <a:grpSpLocks/>
          </p:cNvGrpSpPr>
          <p:nvPr/>
        </p:nvGrpSpPr>
        <p:grpSpPr bwMode="auto">
          <a:xfrm>
            <a:off x="5262563" y="1853692"/>
            <a:ext cx="3187700" cy="4110038"/>
            <a:chOff x="3485" y="733"/>
            <a:chExt cx="2008" cy="2540"/>
          </a:xfrm>
        </p:grpSpPr>
        <p:sp>
          <p:nvSpPr>
            <p:cNvPr id="175109" name="Rectangle 4"/>
            <p:cNvSpPr>
              <a:spLocks noChangeArrowheads="1"/>
            </p:cNvSpPr>
            <p:nvPr/>
          </p:nvSpPr>
          <p:spPr bwMode="auto">
            <a:xfrm>
              <a:off x="3485" y="733"/>
              <a:ext cx="2008" cy="254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pic>
          <p:nvPicPr>
            <p:cNvPr id="175110" name="Picture 5"/>
            <p:cNvPicPr>
              <a:picLocks noChangeAspect="1" noChangeArrowheads="1"/>
            </p:cNvPicPr>
            <p:nvPr/>
          </p:nvPicPr>
          <p:blipFill>
            <a:blip r:embed="rId4"/>
            <a:srcRect/>
            <a:stretch>
              <a:fillRect/>
            </a:stretch>
          </p:blipFill>
          <p:spPr bwMode="auto">
            <a:xfrm>
              <a:off x="3606" y="839"/>
              <a:ext cx="1756" cy="2328"/>
            </a:xfrm>
            <a:prstGeom prst="rect">
              <a:avLst/>
            </a:prstGeom>
            <a:noFill/>
            <a:ln w="12700">
              <a:solidFill>
                <a:srgbClr val="000000"/>
              </a:solidFill>
              <a:miter lim="800000"/>
              <a:headEnd/>
              <a:tailEnd/>
            </a:ln>
          </p:spPr>
        </p:pic>
      </p:grpSp>
      <p:sp>
        <p:nvSpPr>
          <p:cNvPr id="961542" name="Rectangle 6"/>
          <p:cNvSpPr>
            <a:spLocks noChangeArrowheads="1"/>
          </p:cNvSpPr>
          <p:nvPr/>
        </p:nvSpPr>
        <p:spPr bwMode="auto">
          <a:xfrm>
            <a:off x="1076380" y="241300"/>
            <a:ext cx="7144095" cy="1569660"/>
          </a:xfrm>
          <a:prstGeom prst="rect">
            <a:avLst/>
          </a:prstGeom>
          <a:noFill/>
          <a:ln>
            <a:noFill/>
          </a:ln>
          <a:effectLst/>
          <a:extLst/>
        </p:spPr>
        <p:txBody>
          <a:bodyPr wrap="square">
            <a:spAutoFit/>
          </a:bodyPr>
          <a:lstStyle/>
          <a:p>
            <a:pPr algn="ctr" eaLnBrk="0" hangingPunct="0">
              <a:defRPr/>
            </a:pPr>
            <a:r>
              <a:rPr lang="en-US" sz="4800" b="1" dirty="0">
                <a:solidFill>
                  <a:srgbClr val="FFFF00"/>
                </a:solidFill>
                <a:effectLst>
                  <a:outerShdw blurRad="38100" dist="38100" dir="2700000" algn="tl">
                    <a:srgbClr val="000000"/>
                  </a:outerShdw>
                </a:effectLst>
              </a:rPr>
              <a:t>End of </a:t>
            </a:r>
            <a:r>
              <a:rPr lang="en-US" sz="4800" b="1" dirty="0" smtClean="0">
                <a:solidFill>
                  <a:srgbClr val="FFFF00"/>
                </a:solidFill>
                <a:effectLst>
                  <a:outerShdw blurRad="38100" dist="38100" dir="2700000" algn="tl">
                    <a:srgbClr val="000000"/>
                  </a:outerShdw>
                </a:effectLst>
              </a:rPr>
              <a:t>Part 1 </a:t>
            </a:r>
            <a:r>
              <a:rPr lang="en-US" sz="4800" b="1" dirty="0">
                <a:solidFill>
                  <a:srgbClr val="FFFF00"/>
                </a:solidFill>
                <a:effectLst>
                  <a:outerShdw blurRad="38100" dist="38100" dir="2700000" algn="tl">
                    <a:srgbClr val="000000"/>
                  </a:outerShdw>
                </a:effectLst>
              </a:rPr>
              <a:t>. . </a:t>
            </a:r>
            <a:r>
              <a:rPr lang="en-US" sz="4800" b="1" dirty="0" smtClean="0">
                <a:solidFill>
                  <a:srgbClr val="FFFF00"/>
                </a:solidFill>
                <a:effectLst>
                  <a:outerShdw blurRad="38100" dist="38100" dir="2700000" algn="tl">
                    <a:srgbClr val="000000"/>
                  </a:outerShdw>
                </a:effectLst>
              </a:rPr>
              <a:t>. Questions?</a:t>
            </a:r>
            <a:endParaRPr lang="en-US" sz="4800" b="1" dirty="0">
              <a:solidFill>
                <a:srgbClr val="FFFF00"/>
              </a:solidFill>
              <a:effectLst>
                <a:outerShdw blurRad="38100" dist="38100" dir="2700000" algn="tl">
                  <a:srgbClr val="000000"/>
                </a:outerShdw>
              </a:effectLst>
            </a:endParaRPr>
          </a:p>
        </p:txBody>
      </p:sp>
      <p:sp>
        <p:nvSpPr>
          <p:cNvPr id="300039" name="Text Box 7"/>
          <p:cNvSpPr txBox="1">
            <a:spLocks noChangeArrowheads="1"/>
          </p:cNvSpPr>
          <p:nvPr/>
        </p:nvSpPr>
        <p:spPr bwMode="auto">
          <a:xfrm>
            <a:off x="654050" y="6033940"/>
            <a:ext cx="8489950" cy="683264"/>
          </a:xfrm>
          <a:prstGeom prst="rect">
            <a:avLst/>
          </a:prstGeom>
          <a:noFill/>
          <a:ln w="9525">
            <a:noFill/>
            <a:miter lim="800000"/>
            <a:headEnd/>
            <a:tailEnd/>
          </a:ln>
          <a:effectLst/>
        </p:spPr>
        <p:txBody>
          <a:bodyPr wrap="square">
            <a:spAutoFit/>
          </a:bodyPr>
          <a:lstStyle/>
          <a:p>
            <a:pPr>
              <a:lnSpc>
                <a:spcPct val="80000"/>
              </a:lnSpc>
              <a:spcBef>
                <a:spcPct val="50000"/>
              </a:spcBef>
              <a:defRPr/>
            </a:pPr>
            <a:r>
              <a:rPr lang="en-US" sz="2400" dirty="0">
                <a:solidFill>
                  <a:srgbClr val="FFFF00"/>
                </a:solidFill>
              </a:rPr>
              <a:t>A full publication list can be acquired </a:t>
            </a:r>
            <a:r>
              <a:rPr lang="en-US" sz="2400" dirty="0" smtClean="0">
                <a:solidFill>
                  <a:srgbClr val="FFFF00"/>
                </a:solidFill>
              </a:rPr>
              <a:t>by </a:t>
            </a:r>
            <a:r>
              <a:rPr lang="en-US" sz="2400" dirty="0">
                <a:solidFill>
                  <a:srgbClr val="FFFF00"/>
                </a:solidFill>
              </a:rPr>
              <a:t>emailing Shaver at </a:t>
            </a:r>
            <a:r>
              <a:rPr lang="en-US" sz="2400" dirty="0" smtClean="0">
                <a:solidFill>
                  <a:srgbClr val="FFFF00"/>
                </a:solidFill>
                <a:effectLst>
                  <a:outerShdw blurRad="38100" dist="38100" dir="2700000" algn="tl">
                    <a:srgbClr val="000000"/>
                  </a:outerShdw>
                </a:effectLst>
                <a:hlinkClick r:id="rId5"/>
              </a:rPr>
              <a:t>prshaver@ucdavis.edu</a:t>
            </a:r>
            <a:r>
              <a:rPr lang="en-US" sz="2400" dirty="0" smtClean="0">
                <a:solidFill>
                  <a:srgbClr val="FFFF00"/>
                </a:solidFill>
                <a:effectLst>
                  <a:outerShdw blurRad="38100" dist="38100" dir="2700000" algn="tl">
                    <a:srgbClr val="000000"/>
                  </a:outerShdw>
                </a:effectLst>
              </a:rPr>
              <a:t> or Mikulincer at </a:t>
            </a:r>
            <a:r>
              <a:rPr lang="en-US" sz="2400" dirty="0" smtClean="0">
                <a:solidFill>
                  <a:srgbClr val="FFFF00"/>
                </a:solidFill>
                <a:effectLst>
                  <a:outerShdw blurRad="38100" dist="38100" dir="2700000" algn="tl">
                    <a:srgbClr val="000000"/>
                  </a:outerShdw>
                </a:effectLst>
                <a:hlinkClick r:id="rId6"/>
              </a:rPr>
              <a:t>mario@idc.ac.il</a:t>
            </a:r>
            <a:r>
              <a:rPr lang="en-US" sz="2400" dirty="0" smtClean="0">
                <a:solidFill>
                  <a:srgbClr val="FFFF00"/>
                </a:solidFill>
                <a:effectLst>
                  <a:outerShdw blurRad="38100" dist="38100" dir="2700000" algn="tl">
                    <a:srgbClr val="000000"/>
                  </a:outerShdw>
                </a:effectLst>
              </a:rPr>
              <a:t> </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9" y="2367171"/>
            <a:ext cx="5780855" cy="3139321"/>
          </a:xfrm>
          <a:prstGeom prst="rect">
            <a:avLst/>
          </a:prstGeom>
        </p:spPr>
        <p:txBody>
          <a:bodyPr wrap="square">
            <a:spAutoFit/>
          </a:bodyPr>
          <a:lstStyle/>
          <a:p>
            <a:pPr lvl="0"/>
            <a:r>
              <a:rPr lang="en-US" sz="6600" b="1" dirty="0" smtClean="0">
                <a:solidFill>
                  <a:srgbClr val="FFFF00"/>
                </a:solidFill>
                <a:effectLst>
                  <a:outerShdw blurRad="38100" dist="38100" dir="2700000" algn="tl">
                    <a:srgbClr val="000000">
                      <a:alpha val="43137"/>
                    </a:srgbClr>
                  </a:outerShdw>
                </a:effectLst>
              </a:rPr>
              <a:t>Thank You !</a:t>
            </a:r>
          </a:p>
          <a:p>
            <a:pPr lvl="0"/>
            <a:endParaRPr lang="en-US" sz="6600" b="1" dirty="0" smtClean="0">
              <a:solidFill>
                <a:srgbClr val="FF9933"/>
              </a:solidFill>
              <a:effectLst>
                <a:outerShdw blurRad="38100" dist="38100" dir="2700000" algn="tl">
                  <a:srgbClr val="000000">
                    <a:alpha val="43137"/>
                  </a:srgbClr>
                </a:outerShdw>
              </a:effectLst>
            </a:endParaRPr>
          </a:p>
          <a:p>
            <a:pPr lvl="0"/>
            <a:r>
              <a:rPr lang="en-US" sz="6600" b="1" dirty="0" smtClean="0">
                <a:solidFill>
                  <a:srgbClr val="FF9933"/>
                </a:solidFill>
                <a:effectLst>
                  <a:outerShdw blurRad="38100" dist="38100" dir="2700000" algn="tl">
                    <a:srgbClr val="000000">
                      <a:alpha val="43137"/>
                    </a:srgbClr>
                  </a:outerShdw>
                </a:effectLst>
              </a:rPr>
              <a:t>Dank je wel ! </a:t>
            </a:r>
            <a:endParaRPr lang="en-US" sz="6600"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46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29" name="Group 5"/>
          <p:cNvGrpSpPr>
            <a:grpSpLocks/>
          </p:cNvGrpSpPr>
          <p:nvPr/>
        </p:nvGrpSpPr>
        <p:grpSpPr bwMode="auto">
          <a:xfrm>
            <a:off x="3419475" y="203200"/>
            <a:ext cx="5146675" cy="6529388"/>
            <a:chOff x="3485" y="733"/>
            <a:chExt cx="2008" cy="2540"/>
          </a:xfrm>
        </p:grpSpPr>
        <p:sp>
          <p:nvSpPr>
            <p:cNvPr id="48131" name="Rectangle 6"/>
            <p:cNvSpPr>
              <a:spLocks noChangeArrowheads="1"/>
            </p:cNvSpPr>
            <p:nvPr/>
          </p:nvSpPr>
          <p:spPr bwMode="auto">
            <a:xfrm>
              <a:off x="3485" y="733"/>
              <a:ext cx="2008" cy="254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pic>
          <p:nvPicPr>
            <p:cNvPr id="48132" name="Picture 7"/>
            <p:cNvPicPr>
              <a:picLocks noChangeAspect="1" noChangeArrowheads="1"/>
            </p:cNvPicPr>
            <p:nvPr/>
          </p:nvPicPr>
          <p:blipFill>
            <a:blip r:embed="rId2"/>
            <a:srcRect/>
            <a:stretch>
              <a:fillRect/>
            </a:stretch>
          </p:blipFill>
          <p:spPr bwMode="auto">
            <a:xfrm>
              <a:off x="3606" y="839"/>
              <a:ext cx="1756" cy="2328"/>
            </a:xfrm>
            <a:prstGeom prst="rect">
              <a:avLst/>
            </a:prstGeom>
            <a:noFill/>
            <a:ln w="12700">
              <a:solidFill>
                <a:srgbClr val="000000"/>
              </a:solidFill>
              <a:miter lim="800000"/>
              <a:headEnd/>
              <a:tailEnd/>
            </a:ln>
          </p:spPr>
        </p:pic>
      </p:grpSp>
      <p:sp>
        <p:nvSpPr>
          <p:cNvPr id="48130" name="Text Box 8"/>
          <p:cNvSpPr txBox="1">
            <a:spLocks noChangeArrowheads="1"/>
          </p:cNvSpPr>
          <p:nvPr/>
        </p:nvSpPr>
        <p:spPr bwMode="auto">
          <a:xfrm>
            <a:off x="846138" y="1739900"/>
            <a:ext cx="2305050" cy="3378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FF00"/>
                </a:solidFill>
              </a:rPr>
              <a:t>A 1000-page summary of basic and applied attachment theory and research, published in 2008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93688"/>
            <a:ext cx="9144000" cy="946150"/>
          </a:xfrm>
          <a:prstGeom prst="rect">
            <a:avLst/>
          </a:prstGeom>
          <a:noFill/>
          <a:ln>
            <a:noFill/>
          </a:ln>
          <a:effectLst>
            <a:outerShdw dist="35921" dir="2700000" algn="ctr" rotWithShape="0">
              <a:schemeClr val="bg2"/>
            </a:outerShdw>
          </a:effectLst>
          <a:extLst/>
        </p:spPr>
        <p:txBody>
          <a:bodyPr lIns="92075" tIns="46038" rIns="92075" bIns="46038">
            <a:spAutoFit/>
          </a:bodyPr>
          <a:lstStyle/>
          <a:p>
            <a:pPr algn="ctr" eaLnBrk="0" hangingPunct="0">
              <a:spcBef>
                <a:spcPct val="50000"/>
              </a:spcBef>
              <a:defRPr/>
            </a:pPr>
            <a:r>
              <a:rPr lang="en-US" sz="2800" b="1" u="sng" dirty="0">
                <a:solidFill>
                  <a:srgbClr val="FFFF00"/>
                </a:solidFill>
              </a:rPr>
              <a:t>Adult</a:t>
            </a:r>
            <a:r>
              <a:rPr lang="en-US" sz="2800" b="1" dirty="0">
                <a:solidFill>
                  <a:srgbClr val="FFFF00"/>
                </a:solidFill>
              </a:rPr>
              <a:t> attachment ‘styles’ in social/personality psychology: Regions in a two-dimensional space</a:t>
            </a:r>
          </a:p>
        </p:txBody>
      </p:sp>
      <p:sp>
        <p:nvSpPr>
          <p:cNvPr id="49154" name="Line 3"/>
          <p:cNvSpPr>
            <a:spLocks noChangeShapeType="1"/>
          </p:cNvSpPr>
          <p:nvPr/>
        </p:nvSpPr>
        <p:spPr bwMode="auto">
          <a:xfrm>
            <a:off x="4460875" y="1727200"/>
            <a:ext cx="0" cy="401320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49155" name="Line 4"/>
          <p:cNvSpPr>
            <a:spLocks noChangeShapeType="1"/>
          </p:cNvSpPr>
          <p:nvPr/>
        </p:nvSpPr>
        <p:spPr bwMode="auto">
          <a:xfrm flipH="1">
            <a:off x="2495550" y="3733800"/>
            <a:ext cx="3933825"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49156" name="Rectangle 5"/>
          <p:cNvSpPr>
            <a:spLocks noChangeArrowheads="1"/>
          </p:cNvSpPr>
          <p:nvPr/>
        </p:nvSpPr>
        <p:spPr bwMode="auto">
          <a:xfrm>
            <a:off x="6408738" y="3594100"/>
            <a:ext cx="1439862" cy="27463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200" b="1">
                <a:solidFill>
                  <a:schemeClr val="tx2"/>
                </a:solidFill>
                <a:latin typeface="Arial" charset="0"/>
              </a:rPr>
              <a:t>HIGH ANXIETY</a:t>
            </a:r>
          </a:p>
        </p:txBody>
      </p:sp>
      <p:sp>
        <p:nvSpPr>
          <p:cNvPr id="49157" name="Rectangle 6"/>
          <p:cNvSpPr>
            <a:spLocks noChangeArrowheads="1"/>
          </p:cNvSpPr>
          <p:nvPr/>
        </p:nvSpPr>
        <p:spPr bwMode="auto">
          <a:xfrm>
            <a:off x="3733800" y="5838825"/>
            <a:ext cx="1533525" cy="2730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200" b="1">
                <a:solidFill>
                  <a:schemeClr val="tx2"/>
                </a:solidFill>
                <a:latin typeface="Arial" charset="0"/>
              </a:rPr>
              <a:t>LOW AVOIDANCE</a:t>
            </a:r>
          </a:p>
        </p:txBody>
      </p:sp>
      <p:sp>
        <p:nvSpPr>
          <p:cNvPr id="49158" name="Rectangle 7"/>
          <p:cNvSpPr>
            <a:spLocks noChangeArrowheads="1"/>
          </p:cNvSpPr>
          <p:nvPr/>
        </p:nvSpPr>
        <p:spPr bwMode="auto">
          <a:xfrm>
            <a:off x="1817688" y="1920875"/>
            <a:ext cx="1736725" cy="274638"/>
          </a:xfrm>
          <a:prstGeom prst="rect">
            <a:avLst/>
          </a:prstGeom>
          <a:noFill/>
          <a:ln w="9525">
            <a:noFill/>
            <a:miter lim="800000"/>
            <a:headEnd/>
            <a:tailEnd/>
          </a:ln>
        </p:spPr>
        <p:txBody>
          <a:bodyPr wrap="none" lIns="0" tIns="46038" rIns="0" bIns="46038">
            <a:spAutoFit/>
          </a:bodyPr>
          <a:lstStyle/>
          <a:p>
            <a:pPr algn="ctr" eaLnBrk="0" hangingPunct="0">
              <a:spcBef>
                <a:spcPct val="50000"/>
              </a:spcBef>
            </a:pPr>
            <a:r>
              <a:rPr lang="en-US" sz="1200" b="1">
                <a:latin typeface="Arial" charset="0"/>
              </a:rPr>
              <a:t>DISMISSING AVOIDANT</a:t>
            </a:r>
          </a:p>
        </p:txBody>
      </p:sp>
      <p:sp>
        <p:nvSpPr>
          <p:cNvPr id="49159" name="Rectangle 8"/>
          <p:cNvSpPr>
            <a:spLocks noChangeArrowheads="1"/>
          </p:cNvSpPr>
          <p:nvPr/>
        </p:nvSpPr>
        <p:spPr bwMode="auto">
          <a:xfrm>
            <a:off x="5324475" y="1920875"/>
            <a:ext cx="1824038" cy="2762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200" b="1">
                <a:latin typeface="Arial" charset="0"/>
              </a:rPr>
              <a:t>FEARFUL AVOIDANT</a:t>
            </a:r>
          </a:p>
        </p:txBody>
      </p:sp>
      <p:sp>
        <p:nvSpPr>
          <p:cNvPr id="49160" name="Rectangle 9"/>
          <p:cNvSpPr>
            <a:spLocks noChangeArrowheads="1"/>
          </p:cNvSpPr>
          <p:nvPr/>
        </p:nvSpPr>
        <p:spPr bwMode="auto">
          <a:xfrm>
            <a:off x="5324475" y="5348288"/>
            <a:ext cx="1824038" cy="203200"/>
          </a:xfrm>
          <a:prstGeom prst="rect">
            <a:avLst/>
          </a:prstGeom>
          <a:noFill/>
          <a:ln w="9525">
            <a:noFill/>
            <a:miter lim="800000"/>
            <a:headEnd/>
            <a:tailEnd/>
          </a:ln>
        </p:spPr>
        <p:txBody>
          <a:bodyPr lIns="92075" tIns="46038" rIns="92075" bIns="46038">
            <a:spAutoFit/>
          </a:bodyPr>
          <a:lstStyle/>
          <a:p>
            <a:pPr algn="ctr" eaLnBrk="0" hangingPunct="0">
              <a:lnSpc>
                <a:spcPct val="60000"/>
              </a:lnSpc>
              <a:spcBef>
                <a:spcPct val="50000"/>
              </a:spcBef>
            </a:pPr>
            <a:r>
              <a:rPr lang="en-US" sz="1200" b="1">
                <a:latin typeface="Arial" charset="0"/>
              </a:rPr>
              <a:t>PREOCCUPIED</a:t>
            </a:r>
          </a:p>
        </p:txBody>
      </p:sp>
      <p:sp>
        <p:nvSpPr>
          <p:cNvPr id="49161" name="Rectangle 10"/>
          <p:cNvSpPr>
            <a:spLocks noChangeArrowheads="1"/>
          </p:cNvSpPr>
          <p:nvPr/>
        </p:nvSpPr>
        <p:spPr bwMode="auto">
          <a:xfrm>
            <a:off x="1773238" y="5348288"/>
            <a:ext cx="1824037" cy="203200"/>
          </a:xfrm>
          <a:prstGeom prst="rect">
            <a:avLst/>
          </a:prstGeom>
          <a:noFill/>
          <a:ln w="9525">
            <a:noFill/>
            <a:miter lim="800000"/>
            <a:headEnd/>
            <a:tailEnd/>
          </a:ln>
        </p:spPr>
        <p:txBody>
          <a:bodyPr lIns="92075" tIns="46038" rIns="92075" bIns="46038">
            <a:spAutoFit/>
          </a:bodyPr>
          <a:lstStyle/>
          <a:p>
            <a:pPr algn="ctr" eaLnBrk="0" hangingPunct="0">
              <a:lnSpc>
                <a:spcPct val="60000"/>
              </a:lnSpc>
              <a:spcBef>
                <a:spcPct val="50000"/>
              </a:spcBef>
            </a:pPr>
            <a:r>
              <a:rPr lang="en-US" sz="1200" b="1">
                <a:latin typeface="Arial" charset="0"/>
              </a:rPr>
              <a:t>SECURE</a:t>
            </a:r>
          </a:p>
        </p:txBody>
      </p:sp>
      <p:sp>
        <p:nvSpPr>
          <p:cNvPr id="49162" name="Rectangle 11"/>
          <p:cNvSpPr>
            <a:spLocks noChangeArrowheads="1"/>
          </p:cNvSpPr>
          <p:nvPr/>
        </p:nvSpPr>
        <p:spPr bwMode="auto">
          <a:xfrm>
            <a:off x="1066800" y="3592513"/>
            <a:ext cx="1439863" cy="2762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200" b="1">
                <a:solidFill>
                  <a:schemeClr val="tx2"/>
                </a:solidFill>
                <a:latin typeface="Arial" charset="0"/>
              </a:rPr>
              <a:t>LOW ANXIETY</a:t>
            </a:r>
          </a:p>
        </p:txBody>
      </p:sp>
      <p:sp>
        <p:nvSpPr>
          <p:cNvPr id="49163" name="Rectangle 12"/>
          <p:cNvSpPr>
            <a:spLocks noChangeArrowheads="1"/>
          </p:cNvSpPr>
          <p:nvPr/>
        </p:nvSpPr>
        <p:spPr bwMode="auto">
          <a:xfrm>
            <a:off x="3733800" y="1277938"/>
            <a:ext cx="1533525" cy="27463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200" b="1">
                <a:solidFill>
                  <a:schemeClr val="tx2"/>
                </a:solidFill>
                <a:latin typeface="Arial" charset="0"/>
              </a:rPr>
              <a:t>HIGH AVOIDANCE</a:t>
            </a:r>
          </a:p>
        </p:txBody>
      </p:sp>
      <p:sp>
        <p:nvSpPr>
          <p:cNvPr id="49164" name="Line 13"/>
          <p:cNvSpPr>
            <a:spLocks noChangeShapeType="1"/>
          </p:cNvSpPr>
          <p:nvPr/>
        </p:nvSpPr>
        <p:spPr bwMode="auto">
          <a:xfrm flipH="1">
            <a:off x="3071813" y="2312988"/>
            <a:ext cx="2781300" cy="2841625"/>
          </a:xfrm>
          <a:prstGeom prst="line">
            <a:avLst/>
          </a:prstGeom>
          <a:noFill/>
          <a:ln w="12700">
            <a:solidFill>
              <a:schemeClr val="tx2"/>
            </a:solidFill>
            <a:prstDash val="sysDot"/>
            <a:round/>
            <a:headEnd type="stealth" w="med" len="med"/>
            <a:tailEnd type="stealth" w="med" len="med"/>
          </a:ln>
        </p:spPr>
        <p:txBody>
          <a:bodyPr wrap="none" anchor="ctr"/>
          <a:lstStyle/>
          <a:p>
            <a:endParaRPr lang="en-US"/>
          </a:p>
        </p:txBody>
      </p:sp>
      <p:sp>
        <p:nvSpPr>
          <p:cNvPr id="49165" name="Line 14"/>
          <p:cNvSpPr>
            <a:spLocks noChangeShapeType="1"/>
          </p:cNvSpPr>
          <p:nvPr/>
        </p:nvSpPr>
        <p:spPr bwMode="auto">
          <a:xfrm flipH="1" flipV="1">
            <a:off x="3068638" y="2314575"/>
            <a:ext cx="2786062" cy="2838450"/>
          </a:xfrm>
          <a:prstGeom prst="line">
            <a:avLst/>
          </a:prstGeom>
          <a:noFill/>
          <a:ln w="12700">
            <a:solidFill>
              <a:schemeClr val="tx2"/>
            </a:solidFill>
            <a:prstDash val="sysDot"/>
            <a:round/>
            <a:headEnd type="stealth" w="med" len="med"/>
            <a:tailEnd type="stealth" w="med" len="med"/>
          </a:ln>
        </p:spPr>
        <p:txBody>
          <a:bodyPr wrap="none" anchor="ctr"/>
          <a:lstStyle/>
          <a:p>
            <a:endParaRPr lang="en-US"/>
          </a:p>
        </p:txBody>
      </p:sp>
      <p:sp>
        <p:nvSpPr>
          <p:cNvPr id="49166" name="Rectangle 15"/>
          <p:cNvSpPr>
            <a:spLocks noChangeArrowheads="1"/>
          </p:cNvSpPr>
          <p:nvPr/>
        </p:nvSpPr>
        <p:spPr bwMode="auto">
          <a:xfrm>
            <a:off x="-112713" y="6135688"/>
            <a:ext cx="9372601" cy="635000"/>
          </a:xfrm>
          <a:prstGeom prst="rect">
            <a:avLst/>
          </a:prstGeom>
          <a:noFill/>
          <a:ln w="9525">
            <a:noFill/>
            <a:miter lim="800000"/>
            <a:headEnd/>
            <a:tailEnd/>
          </a:ln>
        </p:spPr>
        <p:txBody>
          <a:bodyPr lIns="92075" tIns="46038" rIns="92075" bIns="46038">
            <a:spAutoFit/>
          </a:bodyPr>
          <a:lstStyle/>
          <a:p>
            <a:pPr algn="ctr" eaLnBrk="0" hangingPunct="0">
              <a:lnSpc>
                <a:spcPts val="1600"/>
              </a:lnSpc>
              <a:spcBef>
                <a:spcPct val="50000"/>
              </a:spcBef>
            </a:pPr>
            <a:r>
              <a:rPr lang="en-US" sz="1700" b="1">
                <a:solidFill>
                  <a:srgbClr val="FFFF00"/>
                </a:solidFill>
              </a:rPr>
              <a:t>Adapted from Ainsworth et al. (1978), Bartholomew </a:t>
            </a:r>
          </a:p>
          <a:p>
            <a:pPr algn="ctr" eaLnBrk="0" hangingPunct="0">
              <a:lnSpc>
                <a:spcPts val="1600"/>
              </a:lnSpc>
              <a:spcBef>
                <a:spcPct val="50000"/>
              </a:spcBef>
            </a:pPr>
            <a:r>
              <a:rPr lang="en-US" sz="1700" b="1">
                <a:solidFill>
                  <a:srgbClr val="FFFF00"/>
                </a:solidFill>
              </a:rPr>
              <a:t>&amp; Horowitz (1991), Fraley &amp; Shaver (2000)</a:t>
            </a:r>
          </a:p>
        </p:txBody>
      </p:sp>
      <p:sp>
        <p:nvSpPr>
          <p:cNvPr id="16" name="Oval 15"/>
          <p:cNvSpPr>
            <a:spLocks noChangeArrowheads="1"/>
          </p:cNvSpPr>
          <p:nvPr/>
        </p:nvSpPr>
        <p:spPr bwMode="auto">
          <a:xfrm>
            <a:off x="2211388" y="4005263"/>
            <a:ext cx="1862137" cy="2014537"/>
          </a:xfrm>
          <a:prstGeom prst="ellipse">
            <a:avLst/>
          </a:prstGeom>
          <a:noFill/>
          <a:ln w="38100" algn="ctr">
            <a:solidFill>
              <a:srgbClr val="FF0000"/>
            </a:solidFill>
            <a:round/>
            <a:headEnd/>
            <a:tailEnd/>
          </a:ln>
          <a:extLst/>
        </p:spPr>
        <p:txBody>
          <a:bodyPr/>
          <a:lstStyle/>
          <a:p>
            <a:pPr fontAlgn="auto">
              <a:spcBef>
                <a:spcPts val="0"/>
              </a:spcBef>
              <a:spcAft>
                <a:spcPts val="0"/>
              </a:spcAft>
              <a:defRPr/>
            </a:pPr>
            <a:endParaRPr lang="en-US" kern="0">
              <a:solidFill>
                <a:srgbClr val="FFFFFF"/>
              </a:solidFill>
            </a:endParaRPr>
          </a:p>
        </p:txBody>
      </p:sp>
      <p:sp>
        <p:nvSpPr>
          <p:cNvPr id="17" name="Oval 16"/>
          <p:cNvSpPr>
            <a:spLocks noChangeArrowheads="1"/>
          </p:cNvSpPr>
          <p:nvPr/>
        </p:nvSpPr>
        <p:spPr bwMode="auto">
          <a:xfrm rot="2674236">
            <a:off x="2076450" y="1631950"/>
            <a:ext cx="6683375" cy="3173413"/>
          </a:xfrm>
          <a:prstGeom prst="ellipse">
            <a:avLst/>
          </a:prstGeom>
          <a:noFill/>
          <a:ln w="38100" algn="ctr">
            <a:solidFill>
              <a:srgbClr val="00FFFF"/>
            </a:solidFill>
            <a:round/>
            <a:headEnd/>
            <a:tailEnd/>
          </a:ln>
          <a:extLst/>
        </p:spPr>
        <p:txBody>
          <a:bodyPr/>
          <a:lstStyle/>
          <a:p>
            <a:pPr fontAlgn="auto">
              <a:spcBef>
                <a:spcPts val="0"/>
              </a:spcBef>
              <a:spcAft>
                <a:spcPts val="0"/>
              </a:spcAft>
              <a:defRPr/>
            </a:pPr>
            <a:endParaRPr lang="en-US" ker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 fill="hold"/>
                                        <p:tgtEl>
                                          <p:spTgt spid="16"/>
                                        </p:tgtEl>
                                        <p:attrNameLst>
                                          <p:attrName>ppt_x</p:attrName>
                                        </p:attrNameLst>
                                      </p:cBhvr>
                                      <p:tavLst>
                                        <p:tav tm="0">
                                          <p:val>
                                            <p:strVal val="#ppt_x"/>
                                          </p:val>
                                        </p:tav>
                                        <p:tav tm="100000">
                                          <p:val>
                                            <p:strVal val="#ppt_x"/>
                                          </p:val>
                                        </p:tav>
                                      </p:tavLst>
                                    </p:anim>
                                    <p:anim calcmode="lin" valueType="num">
                                      <p:cBhvr additive="base">
                                        <p:cTn id="8" dur="1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 fill="hold"/>
                                        <p:tgtEl>
                                          <p:spTgt spid="17"/>
                                        </p:tgtEl>
                                        <p:attrNameLst>
                                          <p:attrName>ppt_x</p:attrName>
                                        </p:attrNameLst>
                                      </p:cBhvr>
                                      <p:tavLst>
                                        <p:tav tm="0">
                                          <p:val>
                                            <p:strVal val="#ppt_x"/>
                                          </p:val>
                                        </p:tav>
                                        <p:tav tm="100000">
                                          <p:val>
                                            <p:strVal val="#ppt_x"/>
                                          </p:val>
                                        </p:tav>
                                      </p:tavLst>
                                    </p:anim>
                                    <p:anim calcmode="lin" valueType="num">
                                      <p:cBhvr additive="base">
                                        <p:cTn id="14" dur="1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41300"/>
            <a:ext cx="9144000" cy="1152525"/>
          </a:xfrm>
          <a:effectLst>
            <a:outerShdw dist="17961" dir="2700000" algn="ctr" rotWithShape="0">
              <a:srgbClr val="000000">
                <a:alpha val="50000"/>
              </a:srgbClr>
            </a:outerShdw>
          </a:effectLst>
        </p:spPr>
        <p:txBody>
          <a:bodyPr/>
          <a:lstStyle/>
          <a:p>
            <a:pPr eaLnBrk="1" hangingPunct="1">
              <a:lnSpc>
                <a:spcPct val="55000"/>
              </a:lnSpc>
              <a:defRPr/>
            </a:pPr>
            <a:r>
              <a:rPr lang="en-US" sz="3600" dirty="0" smtClean="0">
                <a:solidFill>
                  <a:srgbClr val="FFFF00"/>
                </a:solidFill>
                <a:effectLst>
                  <a:outerShdw blurRad="38100" dist="38100" dir="2700000" algn="tl">
                    <a:srgbClr val="000000">
                      <a:alpha val="43137"/>
                    </a:srgbClr>
                  </a:outerShdw>
                </a:effectLst>
                <a:latin typeface="Trebuchet MS" pitchFamily="34" charset="0"/>
              </a:rPr>
              <a:t> Self-report attachment measure</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3600" dirty="0" smtClean="0">
                <a:solidFill>
                  <a:srgbClr val="FFFF00"/>
                </a:solidFill>
                <a:effectLst>
                  <a:outerShdw blurRad="38100" dist="38100" dir="2700000" algn="tl">
                    <a:srgbClr val="000000">
                      <a:alpha val="43137"/>
                    </a:srgbClr>
                  </a:outerShdw>
                </a:effectLst>
                <a:latin typeface="Trebuchet MS" pitchFamily="34" charset="0"/>
              </a:rPr>
              <a:t/>
            </a:r>
            <a:br>
              <a:rPr lang="en-US" sz="3600" dirty="0" smtClean="0">
                <a:solidFill>
                  <a:srgbClr val="FFFF00"/>
                </a:solidFill>
                <a:effectLst>
                  <a:outerShdw blurRad="38100" dist="38100" dir="2700000" algn="tl">
                    <a:srgbClr val="000000">
                      <a:alpha val="43137"/>
                    </a:srgbClr>
                  </a:outerShdw>
                </a:effectLst>
                <a:latin typeface="Trebuchet MS" pitchFamily="34" charset="0"/>
              </a:rPr>
            </a:br>
            <a:r>
              <a:rPr lang="en-US" sz="2800" dirty="0" smtClean="0">
                <a:solidFill>
                  <a:srgbClr val="FFFF00"/>
                </a:solidFill>
                <a:effectLst>
                  <a:outerShdw blurRad="38100" dist="38100" dir="2700000" algn="tl">
                    <a:srgbClr val="000000">
                      <a:alpha val="43137"/>
                    </a:srgbClr>
                  </a:outerShdw>
                </a:effectLst>
                <a:latin typeface="Trebuchet MS" pitchFamily="34" charset="0"/>
              </a:rPr>
              <a:t>(Brennan, Clark, &amp; Shaver, 1998)</a:t>
            </a:r>
          </a:p>
        </p:txBody>
      </p:sp>
      <p:sp>
        <p:nvSpPr>
          <p:cNvPr id="110594" name="Text Box 3"/>
          <p:cNvSpPr txBox="1">
            <a:spLocks noChangeArrowheads="1"/>
          </p:cNvSpPr>
          <p:nvPr/>
        </p:nvSpPr>
        <p:spPr bwMode="auto">
          <a:xfrm>
            <a:off x="174625" y="1384300"/>
            <a:ext cx="8969375" cy="5424488"/>
          </a:xfrm>
          <a:prstGeom prst="rect">
            <a:avLst/>
          </a:prstGeom>
          <a:noFill/>
          <a:ln w="9525">
            <a:noFill/>
            <a:miter lim="800000"/>
            <a:headEnd/>
            <a:tailEnd/>
          </a:ln>
        </p:spPr>
        <p:txBody>
          <a:bodyPr>
            <a:spAutoFit/>
          </a:bodyPr>
          <a:lstStyle/>
          <a:p>
            <a:pPr marL="457200" indent="-457200" algn="ctr" eaLnBrk="0" hangingPunct="0">
              <a:lnSpc>
                <a:spcPct val="95000"/>
              </a:lnSpc>
            </a:pPr>
            <a:r>
              <a:rPr lang="en-US" sz="2800" b="1">
                <a:solidFill>
                  <a:srgbClr val="FF0000"/>
                </a:solidFill>
                <a:latin typeface="Times New Roman" pitchFamily="18" charset="0"/>
              </a:rPr>
              <a:t>Avoidance  (18 items, </a:t>
            </a:r>
            <a:r>
              <a:rPr lang="en-US" sz="2800" b="1">
                <a:solidFill>
                  <a:srgbClr val="FF0000"/>
                </a:solidFill>
                <a:latin typeface="Times New Roman" pitchFamily="18" charset="0"/>
                <a:sym typeface="Symbol" pitchFamily="18" charset="2"/>
              </a:rPr>
              <a:t> &gt; .90</a:t>
            </a:r>
            <a:r>
              <a:rPr lang="en-US" sz="2800" b="1">
                <a:solidFill>
                  <a:srgbClr val="FF0000"/>
                </a:solidFill>
                <a:latin typeface="Times New Roman" pitchFamily="18" charset="0"/>
              </a:rPr>
              <a:t>)</a:t>
            </a:r>
          </a:p>
          <a:p>
            <a:pPr marL="457200" indent="-457200" eaLnBrk="0" hangingPunct="0">
              <a:lnSpc>
                <a:spcPct val="95000"/>
              </a:lnSpc>
            </a:pPr>
            <a:r>
              <a:rPr lang="en-US" sz="2400" b="1">
                <a:latin typeface="Times New Roman" pitchFamily="18" charset="0"/>
              </a:rPr>
              <a:t>1.  I prefer not to show a partner how I feel deep down.</a:t>
            </a:r>
          </a:p>
          <a:p>
            <a:pPr marL="457200" indent="-457200" eaLnBrk="0" hangingPunct="0">
              <a:lnSpc>
                <a:spcPct val="95000"/>
              </a:lnSpc>
            </a:pPr>
            <a:r>
              <a:rPr lang="en-US" sz="2400" b="1">
                <a:latin typeface="Times New Roman" pitchFamily="18" charset="0"/>
              </a:rPr>
              <a:t>2.  I try to avoid getting too close to my partner.</a:t>
            </a:r>
          </a:p>
          <a:p>
            <a:pPr marL="457200" indent="-457200" eaLnBrk="0" hangingPunct="0">
              <a:lnSpc>
                <a:spcPct val="95000"/>
              </a:lnSpc>
            </a:pPr>
            <a:r>
              <a:rPr lang="en-US" sz="2400" b="1">
                <a:latin typeface="Times New Roman" pitchFamily="18" charset="0"/>
              </a:rPr>
              <a:t>3.  I feel comfortable depending on relationship partners.  (reverse-scored)</a:t>
            </a:r>
          </a:p>
          <a:p>
            <a:pPr marL="457200" indent="-457200" eaLnBrk="0" hangingPunct="0">
              <a:lnSpc>
                <a:spcPct val="95000"/>
              </a:lnSpc>
              <a:buFontTx/>
              <a:buAutoNum type="arabicPeriod" startAt="4"/>
            </a:pPr>
            <a:r>
              <a:rPr lang="en-US" sz="2400" b="1">
                <a:latin typeface="Times New Roman" pitchFamily="18" charset="0"/>
              </a:rPr>
              <a:t>I turn to a relationship partner for many things, including comfort and reassurance.  (reverse-scored)</a:t>
            </a:r>
          </a:p>
          <a:p>
            <a:pPr marL="457200" indent="-457200" eaLnBrk="0" hangingPunct="0">
              <a:lnSpc>
                <a:spcPct val="95000"/>
              </a:lnSpc>
              <a:buFontTx/>
              <a:buAutoNum type="arabicPeriod" startAt="4"/>
            </a:pPr>
            <a:endParaRPr lang="en-US" sz="2400" b="1">
              <a:latin typeface="Times New Roman" pitchFamily="18" charset="0"/>
            </a:endParaRPr>
          </a:p>
          <a:p>
            <a:pPr marL="457200" indent="-457200" algn="ctr" eaLnBrk="0" hangingPunct="0">
              <a:lnSpc>
                <a:spcPct val="95000"/>
              </a:lnSpc>
            </a:pPr>
            <a:r>
              <a:rPr lang="en-US" sz="2800" b="1">
                <a:solidFill>
                  <a:srgbClr val="FF0000"/>
                </a:solidFill>
                <a:latin typeface="Times New Roman" pitchFamily="18" charset="0"/>
              </a:rPr>
              <a:t>Anxiety  (18 items, </a:t>
            </a:r>
            <a:r>
              <a:rPr lang="en-US" sz="2800" b="1">
                <a:solidFill>
                  <a:srgbClr val="FF0000"/>
                </a:solidFill>
                <a:latin typeface="Times New Roman" pitchFamily="18" charset="0"/>
                <a:sym typeface="Symbol" pitchFamily="18" charset="2"/>
              </a:rPr>
              <a:t> &gt; .90</a:t>
            </a:r>
            <a:r>
              <a:rPr lang="en-US" sz="2800">
                <a:solidFill>
                  <a:srgbClr val="FF0000"/>
                </a:solidFill>
                <a:latin typeface="Times New Roman" pitchFamily="18" charset="0"/>
                <a:sym typeface="Symbol" pitchFamily="18" charset="2"/>
              </a:rPr>
              <a:t>)</a:t>
            </a:r>
            <a:endParaRPr lang="en-US" sz="2800">
              <a:solidFill>
                <a:srgbClr val="FF0000"/>
              </a:solidFill>
              <a:latin typeface="Times New Roman" pitchFamily="18" charset="0"/>
            </a:endParaRPr>
          </a:p>
          <a:p>
            <a:pPr marL="457200" indent="-457200" eaLnBrk="0" hangingPunct="0">
              <a:lnSpc>
                <a:spcPct val="95000"/>
              </a:lnSpc>
            </a:pPr>
            <a:r>
              <a:rPr lang="en-US" sz="2400" b="1">
                <a:latin typeface="Times New Roman" pitchFamily="18" charset="0"/>
              </a:rPr>
              <a:t>1.</a:t>
            </a:r>
            <a:r>
              <a:rPr lang="en-US" sz="2400">
                <a:latin typeface="Times New Roman" pitchFamily="18" charset="0"/>
              </a:rPr>
              <a:t>  </a:t>
            </a:r>
            <a:r>
              <a:rPr lang="en-US" sz="2400" b="1">
                <a:latin typeface="Times New Roman" pitchFamily="18" charset="0"/>
              </a:rPr>
              <a:t>I don’t often worry about being rejected or abandoned.  (reverse-scored)</a:t>
            </a:r>
          </a:p>
          <a:p>
            <a:pPr marL="457200" indent="-457200" eaLnBrk="0" hangingPunct="0">
              <a:lnSpc>
                <a:spcPct val="95000"/>
              </a:lnSpc>
            </a:pPr>
            <a:r>
              <a:rPr lang="en-US" sz="2400" b="1">
                <a:latin typeface="Times New Roman" pitchFamily="18" charset="0"/>
              </a:rPr>
              <a:t>2.  I need a lot of reassurance that I am loved by a partner.</a:t>
            </a:r>
          </a:p>
          <a:p>
            <a:pPr marL="457200" indent="-457200" eaLnBrk="0" hangingPunct="0">
              <a:lnSpc>
                <a:spcPct val="95000"/>
              </a:lnSpc>
            </a:pPr>
            <a:r>
              <a:rPr lang="en-US" sz="2400" b="1">
                <a:latin typeface="Times New Roman" pitchFamily="18" charset="0"/>
              </a:rPr>
              <a:t>3.  I get frustrated if a relationship partner is not available when needed.</a:t>
            </a:r>
          </a:p>
          <a:p>
            <a:pPr marL="457200" indent="-457200" eaLnBrk="0" hangingPunct="0">
              <a:lnSpc>
                <a:spcPct val="95000"/>
              </a:lnSpc>
              <a:buFontTx/>
              <a:buAutoNum type="arabicPeriod" startAt="4"/>
            </a:pPr>
            <a:r>
              <a:rPr lang="en-US" sz="2400" b="1">
                <a:latin typeface="Times New Roman" pitchFamily="18" charset="0"/>
              </a:rPr>
              <a:t>I resent it when a partner spends time away from me.</a:t>
            </a:r>
            <a:r>
              <a:rPr lang="en-US" sz="2400" b="1">
                <a:solidFill>
                  <a:srgbClr val="000099"/>
                </a:solidFill>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6463</TotalTime>
  <Words>4550</Words>
  <Application>Microsoft Office PowerPoint</Application>
  <PresentationFormat>On-screen Show (4:3)</PresentationFormat>
  <Paragraphs>425</Paragraphs>
  <Slides>69</Slides>
  <Notes>67</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69</vt:i4>
      </vt:variant>
    </vt:vector>
  </HeadingPairs>
  <TitlesOfParts>
    <vt:vector size="76" baseType="lpstr">
      <vt:lpstr>Beam</vt:lpstr>
      <vt:lpstr>1_Beam</vt:lpstr>
      <vt:lpstr>Default Design</vt:lpstr>
      <vt:lpstr>Bitmap Image</vt:lpstr>
      <vt:lpstr>Chart</vt:lpstr>
      <vt:lpstr>Image</vt:lpstr>
      <vt:lpstr>תרשים</vt:lpstr>
      <vt:lpstr>PowerPoint Presentation</vt:lpstr>
      <vt:lpstr>Overview</vt:lpstr>
      <vt:lpstr>Bowlby’s  attachment theory</vt:lpstr>
      <vt:lpstr>Ainsworth’s contribution,  a great gift to Bowlby</vt:lpstr>
      <vt:lpstr>Harlow’s monkeys and Ainsworth’s “Strange Situation”</vt:lpstr>
      <vt:lpstr>Attachment theory distilled</vt:lpstr>
      <vt:lpstr>PowerPoint Presentation</vt:lpstr>
      <vt:lpstr>PowerPoint Presentation</vt:lpstr>
      <vt:lpstr> Self-report attachment measure  (Brennan, Clark, &amp; Shaver, 1998)</vt:lpstr>
      <vt:lpstr>Since Hazan &amp; Shaver (1987) . . .</vt:lpstr>
      <vt:lpstr>PowerPoint Presentation</vt:lpstr>
      <vt:lpstr>Aspects of the theory to be considered in this first of today’s two-part presentation</vt:lpstr>
      <vt:lpstr>First Issue    Attachment Insecurities and Mental Representations of Self and Others  (in Dreams and Attachment-Related Mental Scripts)</vt:lpstr>
      <vt:lpstr>Attachment insecurities and dreams (Mikulincer, Shaver, &amp; Avihou-Kanza, A&amp;HD, 2011)</vt:lpstr>
      <vt:lpstr>Sample secure dream</vt:lpstr>
      <vt:lpstr>Sample anxious dream</vt:lpstr>
      <vt:lpstr>Sample avoidant dream</vt:lpstr>
      <vt:lpstr>Knowledge of the “secure-base script” (Mikulincer, Shaver, et al., JPSP, 2009)</vt:lpstr>
      <vt:lpstr>Empirical findings  (Mikulincer, Shaver, et al., JPSP, 2009)</vt:lpstr>
      <vt:lpstr>More on the “secure-base script”</vt:lpstr>
      <vt:lpstr>Further studies of insecure scripts (Ein-Dor, Mikulincer, &amp; Shaver, JPSP, 2011)</vt:lpstr>
      <vt:lpstr>Second Issue:   Attachment-System Activation (in the Lab)</vt:lpstr>
      <vt:lpstr>The attachment system  can be unconsciously activated (Mikulincer et al., JPSP, 2000)</vt:lpstr>
      <vt:lpstr>PowerPoint Presentation</vt:lpstr>
      <vt:lpstr>PowerPoint Presentation</vt:lpstr>
      <vt:lpstr>PowerPoint Presentation</vt:lpstr>
      <vt:lpstr>More about attachment-system activation</vt:lpstr>
      <vt:lpstr>An interesting attachment-formation study (Beckes et al., 2010, Psych. Science), using some of our methods</vt:lpstr>
      <vt:lpstr>Third Issue:   Emotion Regulation</vt:lpstr>
      <vt:lpstr>Avoidant attachment and  emotion regulation</vt:lpstr>
      <vt:lpstr>PowerPoint Presentation</vt:lpstr>
      <vt:lpstr>Broader summary of findings regarding suppression of thoughts of loss/rejection </vt:lpstr>
      <vt:lpstr>A real-world example: Mothers with a CHD child (Berant, Mikulincer, &amp; Shaver, 2008)</vt:lpstr>
      <vt:lpstr>A few results</vt:lpstr>
      <vt:lpstr>Attachment anxiety and  intensification of emotion   </vt:lpstr>
      <vt:lpstr>PowerPoint Presentation</vt:lpstr>
      <vt:lpstr>Suppressing negative thoughts:  Negative correlation with attachment anxiety</vt:lpstr>
      <vt:lpstr>Fourth Issue:   Attachment Insecurity and Relational Ambivalence</vt:lpstr>
      <vt:lpstr>Experimental studies of ambivalence (Mikulincer, Shaver, Bar-On, &amp; Ein-Dor, JPSP, 2010) </vt:lpstr>
      <vt:lpstr>Study 1 – Aims and rationale</vt:lpstr>
      <vt:lpstr>Study 1 - Method</vt:lpstr>
      <vt:lpstr>Study 1 - Method</vt:lpstr>
      <vt:lpstr>Study 1 - Method</vt:lpstr>
      <vt:lpstr>Study 1 - Results</vt:lpstr>
      <vt:lpstr>Study 2 – Aims and rationale </vt:lpstr>
      <vt:lpstr>Study 2 – Method </vt:lpstr>
      <vt:lpstr>Study 2 – Results</vt:lpstr>
      <vt:lpstr>Study 2 - Results</vt:lpstr>
      <vt:lpstr>Study 2 – Results</vt:lpstr>
      <vt:lpstr>Study 2 - Results</vt:lpstr>
      <vt:lpstr>Fifth Issue:   Couple Relationships</vt:lpstr>
      <vt:lpstr>PowerPoint Presentation</vt:lpstr>
      <vt:lpstr>Attachment and sex</vt:lpstr>
      <vt:lpstr>A survey study of sexuality</vt:lpstr>
      <vt:lpstr>Attachment and sexuality in couples seeking marital therapy</vt:lpstr>
      <vt:lpstr>A daily diary study of sexual fantasies (Birnbaum, Mikulincer, &amp; Gillath, PSPB, 2011)</vt:lpstr>
      <vt:lpstr>Attachment and caregiving</vt:lpstr>
      <vt:lpstr>A current project: Overcoming ‘mental depletion’ when offering support to a partner  (studied in Israel and in Davis: Mikulincer, Shaver, Sahdra, &amp; Bar-On, A&amp;HD, in press)</vt:lpstr>
      <vt:lpstr>Methods</vt:lpstr>
      <vt:lpstr>Methods (continued)</vt:lpstr>
      <vt:lpstr>Methods (continued)</vt:lpstr>
      <vt:lpstr>Methods (continued)</vt:lpstr>
      <vt:lpstr>Results</vt:lpstr>
      <vt:lpstr>Means of caregiver’s responsiveness in the total sample, broken down by priming and depletion conditions</vt:lpstr>
      <vt:lpstr>Means of caregiver’s responsiveness in the American sample according to priming and depletion conditions</vt:lpstr>
      <vt:lpstr>Means of caregiver’s responsiveness in the Israeli sample according to priming and depletion conditions</vt:lpstr>
      <vt:lpstr>Findings for Dispositional Measures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EARA-2006</dc:subject>
  <dc:creator>Mario Mikulincer</dc:creator>
  <cp:lastModifiedBy>Phillip R. Shaver</cp:lastModifiedBy>
  <cp:revision>246</cp:revision>
  <dcterms:created xsi:type="dcterms:W3CDTF">2003-03-06T05:36:58Z</dcterms:created>
  <dcterms:modified xsi:type="dcterms:W3CDTF">2013-04-17T18:22:30Z</dcterms:modified>
</cp:coreProperties>
</file>